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6858000" cx="12192000"/>
  <p:notesSz cx="6858000" cy="9144000"/>
  <p:embeddedFontLst>
    <p:embeddedFont>
      <p:font typeface="Nunito SemiBold"/>
      <p:regular r:id="rId15"/>
      <p:bold r:id="rId16"/>
      <p:italic r:id="rId17"/>
      <p:boldItalic r:id="rId18"/>
    </p:embeddedFon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ichael Wakol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AABC46-7A67-4718-9F8D-8E057FC6F58A}">
  <a:tblStyle styleId="{84AABC46-7A67-4718-9F8D-8E057FC6F58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300E0CC-7766-4154-8A8C-86F0B758010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5.xml"/><Relationship Id="rId22" Type="http://schemas.openxmlformats.org/officeDocument/2006/relationships/font" Target="fonts/Nunito-boldItalic.fntdata"/><Relationship Id="rId10" Type="http://schemas.openxmlformats.org/officeDocument/2006/relationships/slide" Target="slides/slide4.xml"/><Relationship Id="rId21" Type="http://schemas.openxmlformats.org/officeDocument/2006/relationships/font" Target="fonts/Nunito-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15" Type="http://schemas.openxmlformats.org/officeDocument/2006/relationships/font" Target="fonts/NunitoSemiBold-regular.fntdata"/><Relationship Id="rId14" Type="http://schemas.openxmlformats.org/officeDocument/2006/relationships/slide" Target="slides/slide8.xml"/><Relationship Id="rId17" Type="http://schemas.openxmlformats.org/officeDocument/2006/relationships/font" Target="fonts/NunitoSemiBold-italic.fntdata"/><Relationship Id="rId16" Type="http://schemas.openxmlformats.org/officeDocument/2006/relationships/font" Target="fonts/NunitoSemiBold-bold.fntdata"/><Relationship Id="rId5" Type="http://schemas.openxmlformats.org/officeDocument/2006/relationships/slideMaster" Target="slideMasters/slideMaster1.xml"/><Relationship Id="rId19" Type="http://schemas.openxmlformats.org/officeDocument/2006/relationships/font" Target="fonts/Nunito-regular.fntdata"/><Relationship Id="rId6" Type="http://schemas.openxmlformats.org/officeDocument/2006/relationships/notesMaster" Target="notesMasters/notesMaster1.xml"/><Relationship Id="rId18" Type="http://schemas.openxmlformats.org/officeDocument/2006/relationships/font" Target="fonts/NunitoSemiBold-boldItalic.fntdata"/><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8-20T11:40:13.970">
    <p:pos x="114" y="671"/>
    <p:text>@p.muthengi@kokonetworks.com do we know actual saving in terms of cash
_Assigned to Peter Mwako_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7" name="Google Shape;16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9028d2105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9028d2105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g9028d2105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9028d2105f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9028d2105f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 name="Google Shape;182;g9028d2105f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9028d2105f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9028d2105f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5" name="Google Shape;195;g9028d2105f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9028d2105f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9028d2105f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5" name="Google Shape;205;g9028d2105f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9028d2105f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9028d2105f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5" name="Google Shape;215;g9028d2105f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5326daa57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326daa57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5" name="Google Shape;225;g5326daa57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70e2e5526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g70e2e5526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6.png"/><Relationship Id="rId4" Type="http://schemas.openxmlformats.org/officeDocument/2006/relationships/image" Target="../media/image1.png"/><Relationship Id="rId5" Type="http://schemas.openxmlformats.org/officeDocument/2006/relationships/image" Target="../media/image18.png"/><Relationship Id="rId6"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8" cy="6867144"/>
            <a:chOff x="0" y="-446"/>
            <a:chExt cx="8094368" cy="6867144"/>
          </a:xfrm>
        </p:grpSpPr>
        <p:pic>
          <p:nvPicPr>
            <p:cNvPr descr="Image" id="19" name="Google Shape;19;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1" name="Google Shape;21;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93" name="Google Shape;93;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4" name="Google Shape;94;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101" name="Google Shape;101;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2" name="Google Shape;102;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1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9" name="Google Shape;109;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0" name="Google Shape;110;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7" name="Google Shape;117;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8" name="Google Shape;118;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1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2" name="Google Shape;122;p14"/>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6" name="Google Shape;126;p1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8" name="Google Shape;128;p1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1" name="Google Shape;131;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2" name="Google Shape;132;p1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4" name="Google Shape;134;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5" name="Google Shape;135;p1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6" name="Google Shape;136;p1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7" name="Google Shape;137;p16"/>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8" name="Google Shape;138;p16"/>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2" name="Google Shape;142;p17"/>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3" name="Google Shape;143;p17"/>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4" name="Google Shape;144;p17"/>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7"/>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46" name="Google Shape;146;p17"/>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47" name="Google Shape;147;p17"/>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48" name="Google Shape;148;p1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17"/>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50" name="Google Shape;150;p17"/>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1" name="Google Shape;151;p17"/>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52" name="Google Shape;152;p17"/>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5" name="Google Shape;155;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6" name="Google Shape;156;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60" name="Google Shape;160;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1" name="Shape 161"/>
        <p:cNvGrpSpPr/>
        <p:nvPr/>
      </p:nvGrpSpPr>
      <p:grpSpPr>
        <a:xfrm>
          <a:off x="0" y="0"/>
          <a:ext cx="0" cy="0"/>
          <a:chOff x="0" y="0"/>
          <a:chExt cx="0" cy="0"/>
        </a:xfrm>
      </p:grpSpPr>
      <p:sp>
        <p:nvSpPr>
          <p:cNvPr id="162" name="Google Shape;162;p19"/>
          <p:cNvSpPr txBox="1"/>
          <p:nvPr>
            <p:ph type="title"/>
          </p:nvPr>
        </p:nvSpPr>
        <p:spPr>
          <a:xfrm>
            <a:off x="308429" y="300640"/>
            <a:ext cx="11513400" cy="480000"/>
          </a:xfrm>
          <a:prstGeom prst="rect">
            <a:avLst/>
          </a:prstGeom>
          <a:noFill/>
          <a:ln>
            <a:noFill/>
          </a:ln>
        </p:spPr>
        <p:txBody>
          <a:bodyPr anchorCtr="0" anchor="ctr" bIns="45700" lIns="90000" spcFirstLastPara="1" rIns="91425" wrap="square" tIns="45700">
            <a:noAutofit/>
          </a:bodyPr>
          <a:lstStyle>
            <a:lvl1pPr lvl="0" rtl="0" algn="l">
              <a:lnSpc>
                <a:spcPct val="90000"/>
              </a:lnSpc>
              <a:spcBef>
                <a:spcPts val="0"/>
              </a:spcBef>
              <a:spcAft>
                <a:spcPts val="0"/>
              </a:spcAft>
              <a:buClr>
                <a:srgbClr val="262626"/>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3" name="Google Shape;163;p19"/>
          <p:cNvSpPr txBox="1"/>
          <p:nvPr>
            <p:ph idx="1" type="body"/>
          </p:nvPr>
        </p:nvSpPr>
        <p:spPr>
          <a:xfrm>
            <a:off x="207537" y="896776"/>
            <a:ext cx="11513400" cy="53118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4" name="Google Shape;164;p19"/>
          <p:cNvSpPr txBox="1"/>
          <p:nvPr>
            <p:ph idx="11" type="ftr"/>
          </p:nvPr>
        </p:nvSpPr>
        <p:spPr>
          <a:xfrm>
            <a:off x="308427" y="-48611"/>
            <a:ext cx="44991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 name="Google Shape;31;p3"/>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42" name="Shape 42"/>
        <p:cNvGrpSpPr/>
        <p:nvPr/>
      </p:nvGrpSpPr>
      <p:grpSpPr>
        <a:xfrm>
          <a:off x="0" y="0"/>
          <a:ext cx="0" cy="0"/>
          <a:chOff x="0" y="0"/>
          <a:chExt cx="0" cy="0"/>
        </a:xfrm>
      </p:grpSpPr>
      <p:pic>
        <p:nvPicPr>
          <p:cNvPr descr="Image" id="43" name="Google Shape;43;p5"/>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5" name="Google Shape;45;p5"/>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47" name="Google Shape;47;p5"/>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48" name="Google Shape;48;p5"/>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49" name="Google Shape;49;p5"/>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3" name="Google Shape;53;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4" name="Google Shape;54;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1" name="Google Shape;61;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2" name="Google Shape;62;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9" name="Google Shape;69;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0" name="Google Shape;70;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7" name="Google Shape;77;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8" name="Google Shape;78;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1" name="Google Shape;81;p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 name="Google Shape;82;p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5" name="Google Shape;85;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6" name="Google Shape;86;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p1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ocs.google.com/spreadsheets/d/1Xw40rb4WLr4pGXcgp0hzOmp62fmknqiA9vtTm8dtTps/edit#gid=158214753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hyperlink" Target="https://docs.google.com/spreadsheets/d/1BJJc-QTHrkLw6QuFZmLUmLUdj3z-RRhLVDM0ZkQLUzU/edit#gid=1957409027" TargetMode="External"/><Relationship Id="rId5" Type="http://schemas.openxmlformats.org/officeDocument/2006/relationships/hyperlink" Target="https://docs.google.com/presentation/d/1zyoec1I2wr35YoclBzzaqTwb4kKQpKY7FJ1vM4s-ni0/edit#slide=id.g6d317d6f6a_0_0" TargetMode="External"/><Relationship Id="rId6" Type="http://schemas.openxmlformats.org/officeDocument/2006/relationships/hyperlink" Target="https://docs.google.com/presentation/d/1zyoec1I2wr35YoclBzzaqTwb4kKQpKY7FJ1vM4s-ni0/edit#slide=id.g6b35e60343_0_2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0"/>
          <p:cNvSpPr txBox="1"/>
          <p:nvPr>
            <p:ph type="title"/>
          </p:nvPr>
        </p:nvSpPr>
        <p:spPr>
          <a:xfrm>
            <a:off x="6241150" y="2681000"/>
            <a:ext cx="59160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0" lang="en-US" sz="3000">
                <a:latin typeface="Nunito SemiBold"/>
                <a:ea typeface="Nunito SemiBold"/>
                <a:cs typeface="Nunito SemiBold"/>
                <a:sym typeface="Nunito SemiBold"/>
              </a:rPr>
              <a:t>KP6 Hardware Upgrade</a:t>
            </a:r>
            <a:endParaRPr b="0" sz="3000">
              <a:latin typeface="Nunito SemiBold"/>
              <a:ea typeface="Nunito SemiBold"/>
              <a:cs typeface="Nunito SemiBold"/>
              <a:sym typeface="Nunito SemiBold"/>
            </a:endParaRPr>
          </a:p>
        </p:txBody>
      </p:sp>
      <p:sp>
        <p:nvSpPr>
          <p:cNvPr id="170" name="Google Shape;170;p20"/>
          <p:cNvSpPr txBox="1"/>
          <p:nvPr>
            <p:ph idx="1" type="subTitle"/>
          </p:nvPr>
        </p:nvSpPr>
        <p:spPr>
          <a:xfrm>
            <a:off x="6241150" y="3558903"/>
            <a:ext cx="5369400" cy="490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u="sng">
                <a:solidFill>
                  <a:schemeClr val="hlink"/>
                </a:solidFill>
                <a:hlinkClick r:id="rId3"/>
              </a:rPr>
              <a:t>Deployment Plan</a:t>
            </a:r>
            <a:r>
              <a:rPr lang="en-US"/>
              <a:t>    13th August 2020</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1161000" y="71868"/>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Upgrade Summary</a:t>
            </a:r>
            <a:endParaRPr/>
          </a:p>
        </p:txBody>
      </p:sp>
      <p:sp>
        <p:nvSpPr>
          <p:cNvPr id="177" name="Google Shape;177;p21"/>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178" name="Google Shape;178;p21"/>
          <p:cNvGraphicFramePr/>
          <p:nvPr/>
        </p:nvGraphicFramePr>
        <p:xfrm>
          <a:off x="182238" y="1065500"/>
          <a:ext cx="3000000" cy="3000000"/>
        </p:xfrm>
        <a:graphic>
          <a:graphicData uri="http://schemas.openxmlformats.org/drawingml/2006/table">
            <a:tbl>
              <a:tblPr>
                <a:noFill/>
                <a:tableStyleId>{84AABC46-7A67-4718-9F8D-8E057FC6F58A}</a:tableStyleId>
              </a:tblPr>
              <a:tblGrid>
                <a:gridCol w="3355175"/>
                <a:gridCol w="8466150"/>
              </a:tblGrid>
              <a:tr h="355225">
                <a:tc>
                  <a:txBody>
                    <a:bodyPr/>
                    <a:lstStyle/>
                    <a:p>
                      <a:pPr indent="0" lvl="0" marL="0" rtl="0" algn="ctr">
                        <a:spcBef>
                          <a:spcPts val="0"/>
                        </a:spcBef>
                        <a:spcAft>
                          <a:spcPts val="0"/>
                        </a:spcAft>
                        <a:buNone/>
                      </a:pPr>
                      <a:r>
                        <a:rPr b="1" lang="en-US" sz="1200">
                          <a:solidFill>
                            <a:srgbClr val="FFFFFF"/>
                          </a:solidFill>
                          <a:latin typeface="Nunito"/>
                          <a:ea typeface="Nunito"/>
                          <a:cs typeface="Nunito"/>
                          <a:sym typeface="Nunito"/>
                        </a:rPr>
                        <a:t>PART</a:t>
                      </a:r>
                      <a:endParaRPr b="1" sz="1200">
                        <a:solidFill>
                          <a:srgbClr val="FFFFFF"/>
                        </a:solidFill>
                        <a:latin typeface="Nunito"/>
                        <a:ea typeface="Nunito"/>
                        <a:cs typeface="Nunito"/>
                        <a:sym typeface="Nunito"/>
                      </a:endParaRPr>
                    </a:p>
                  </a:txBody>
                  <a:tcPr marT="91425" marB="91425" marR="91425" marL="91425">
                    <a:solidFill>
                      <a:srgbClr val="1C4587"/>
                    </a:solidFill>
                  </a:tcPr>
                </a:tc>
                <a:tc>
                  <a:txBody>
                    <a:bodyPr/>
                    <a:lstStyle/>
                    <a:p>
                      <a:pPr indent="0" lvl="0" marL="0" rtl="0" algn="ctr">
                        <a:spcBef>
                          <a:spcPts val="0"/>
                        </a:spcBef>
                        <a:spcAft>
                          <a:spcPts val="0"/>
                        </a:spcAft>
                        <a:buNone/>
                      </a:pPr>
                      <a:r>
                        <a:rPr b="1" lang="en-US" sz="1200">
                          <a:solidFill>
                            <a:srgbClr val="FFFFFF"/>
                          </a:solidFill>
                          <a:latin typeface="Nunito"/>
                          <a:ea typeface="Nunito"/>
                          <a:cs typeface="Nunito"/>
                          <a:sym typeface="Nunito"/>
                        </a:rPr>
                        <a:t>EXPECTED IMPACT</a:t>
                      </a:r>
                      <a:endParaRPr b="1" sz="1200">
                        <a:solidFill>
                          <a:srgbClr val="FFFFFF"/>
                        </a:solidFill>
                        <a:latin typeface="Nunito"/>
                        <a:ea typeface="Nunito"/>
                        <a:cs typeface="Nunito"/>
                        <a:sym typeface="Nunito"/>
                      </a:endParaRPr>
                    </a:p>
                  </a:txBody>
                  <a:tcPr marT="91425" marB="91425" marR="91425" marL="91425">
                    <a:solidFill>
                      <a:srgbClr val="1C4587"/>
                    </a:solidFill>
                  </a:tcPr>
                </a:tc>
              </a:tr>
              <a:tr h="954825">
                <a:tc>
                  <a:txBody>
                    <a:bodyPr/>
                    <a:lstStyle/>
                    <a:p>
                      <a:pPr indent="0" lvl="0" marL="0" rtl="0" algn="l">
                        <a:spcBef>
                          <a:spcPts val="0"/>
                        </a:spcBef>
                        <a:spcAft>
                          <a:spcPts val="0"/>
                        </a:spcAft>
                        <a:buNone/>
                      </a:pPr>
                      <a:r>
                        <a:rPr b="1" lang="en-US" sz="1200">
                          <a:latin typeface="Nunito"/>
                          <a:ea typeface="Nunito"/>
                          <a:cs typeface="Nunito"/>
                          <a:sym typeface="Nunito"/>
                        </a:rPr>
                        <a:t>KOKOpoint Dock</a:t>
                      </a:r>
                      <a:endParaRPr b="1"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Fuel Housing</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Air Housing</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Spring</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SS Part 1</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solidFill>
                            <a:srgbClr val="000000"/>
                          </a:solidFill>
                          <a:latin typeface="Nunito"/>
                          <a:ea typeface="Nunito"/>
                          <a:cs typeface="Nunito"/>
                          <a:sym typeface="Nunito"/>
                        </a:rPr>
                        <a:t>Limit Switch Bracket</a:t>
                      </a:r>
                      <a:endParaRPr sz="1200">
                        <a:latin typeface="Nunito"/>
                        <a:ea typeface="Nunito"/>
                        <a:cs typeface="Nunito"/>
                        <a:sym typeface="Nunito"/>
                      </a:endParaRPr>
                    </a:p>
                    <a:p>
                      <a:pPr indent="0" lvl="0" marL="914400" rtl="0" algn="l">
                        <a:spcBef>
                          <a:spcPts val="0"/>
                        </a:spcBef>
                        <a:spcAft>
                          <a:spcPts val="0"/>
                        </a:spcAft>
                        <a:buNone/>
                      </a:pPr>
                      <a:r>
                        <a:t/>
                      </a:r>
                      <a:endParaRPr b="1" sz="12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Nunito"/>
                          <a:ea typeface="Nunito"/>
                          <a:cs typeface="Nunito"/>
                          <a:sym typeface="Nunito"/>
                        </a:rPr>
                        <a:t>Based on the </a:t>
                      </a:r>
                      <a:r>
                        <a:rPr lang="en-US" sz="1200" u="sng">
                          <a:solidFill>
                            <a:srgbClr val="0563C1"/>
                          </a:solidFill>
                          <a:latin typeface="Nunito"/>
                          <a:ea typeface="Nunito"/>
                          <a:cs typeface="Nunito"/>
                          <a:sym typeface="Nunito"/>
                          <a:hlinkClick r:id="rId4">
                            <a:extLst>
                              <a:ext uri="{A12FA001-AC4F-418D-AE19-62706E023703}">
                                <ahyp:hlinkClr val="tx"/>
                              </a:ext>
                            </a:extLst>
                          </a:hlinkClick>
                        </a:rPr>
                        <a:t>tests</a:t>
                      </a:r>
                      <a:r>
                        <a:rPr lang="en-US" sz="1200">
                          <a:latin typeface="Nunito"/>
                          <a:ea typeface="Nunito"/>
                          <a:cs typeface="Nunito"/>
                          <a:sym typeface="Nunito"/>
                        </a:rPr>
                        <a:t>, the accuracy of the machined SS dock parts should:</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Reduce the amount of flooding &amp; inaccuracy by </a:t>
                      </a:r>
                      <a:r>
                        <a:rPr lang="en-US" sz="1200">
                          <a:latin typeface="Nunito"/>
                          <a:ea typeface="Nunito"/>
                          <a:cs typeface="Nunito"/>
                          <a:sym typeface="Nunito"/>
                        </a:rPr>
                        <a:t>15% </a:t>
                      </a:r>
                      <a:r>
                        <a:rPr lang="en-US" sz="1200">
                          <a:latin typeface="Nunito"/>
                          <a:ea typeface="Nunito"/>
                          <a:cs typeface="Nunito"/>
                          <a:sym typeface="Nunito"/>
                        </a:rPr>
                        <a:t>since our current verification stands at 76% </a:t>
                      </a:r>
                      <a:r>
                        <a:rPr b="1" lang="en-US" sz="1200">
                          <a:latin typeface="Nunito"/>
                          <a:ea typeface="Nunito"/>
                          <a:cs typeface="Nunito"/>
                          <a:sym typeface="Nunito"/>
                        </a:rPr>
                        <a:t>(11/05/2020</a:t>
                      </a:r>
                      <a:r>
                        <a:rPr lang="en-US" sz="1200">
                          <a:latin typeface="Nunito"/>
                          <a:ea typeface="Nunito"/>
                          <a:cs typeface="Nunito"/>
                          <a:sym typeface="Nunito"/>
                        </a:rPr>
                        <a:t>). </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Stabilize flow rates within the set limits to prevent error 092</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Reduce the resources spent in dock issues by maintenance teams </a:t>
                      </a:r>
                      <a:endParaRPr sz="12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r>
              <a:tr h="926300">
                <a:tc>
                  <a:txBody>
                    <a:bodyPr/>
                    <a:lstStyle/>
                    <a:p>
                      <a:pPr indent="0" lvl="0" marL="0" rtl="0" algn="l">
                        <a:spcBef>
                          <a:spcPts val="0"/>
                        </a:spcBef>
                        <a:spcAft>
                          <a:spcPts val="0"/>
                        </a:spcAft>
                        <a:buNone/>
                      </a:pPr>
                      <a:r>
                        <a:rPr b="1" lang="en-US" sz="1200">
                          <a:latin typeface="Nunito"/>
                          <a:ea typeface="Nunito"/>
                          <a:cs typeface="Nunito"/>
                          <a:sym typeface="Nunito"/>
                        </a:rPr>
                        <a:t>Santoprene Hoses</a:t>
                      </a:r>
                      <a:endParaRPr b="1" sz="1200">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04800" lvl="0" marL="457200" rtl="0" algn="l">
                        <a:spcBef>
                          <a:spcPts val="0"/>
                        </a:spcBef>
                        <a:spcAft>
                          <a:spcPts val="0"/>
                        </a:spcAft>
                        <a:buSzPts val="1200"/>
                        <a:buFont typeface="Nunito"/>
                        <a:buChar char="●"/>
                      </a:pPr>
                      <a:r>
                        <a:rPr lang="en-US" sz="1200">
                          <a:latin typeface="Nunito"/>
                          <a:ea typeface="Nunito"/>
                          <a:cs typeface="Nunito"/>
                          <a:sym typeface="Nunito"/>
                        </a:rPr>
                        <a:t>The hoses are expected to serve a life span of 8 years before replacement and will reduce risk of cracking/leaking that exists in current PU hoses </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u="sng">
                          <a:solidFill>
                            <a:srgbClr val="0563C1"/>
                          </a:solidFill>
                          <a:latin typeface="Nunito"/>
                          <a:ea typeface="Nunito"/>
                          <a:cs typeface="Nunito"/>
                          <a:sym typeface="Nunito"/>
                          <a:hlinkClick r:id="rId5">
                            <a:extLst>
                              <a:ext uri="{A12FA001-AC4F-418D-AE19-62706E023703}">
                                <ahyp:hlinkClr val="tx"/>
                              </a:ext>
                            </a:extLst>
                          </a:hlinkClick>
                        </a:rPr>
                        <a:t>Reduce product loss</a:t>
                      </a:r>
                      <a:r>
                        <a:rPr lang="en-US" sz="1200">
                          <a:latin typeface="Nunito"/>
                          <a:ea typeface="Nunito"/>
                          <a:cs typeface="Nunito"/>
                          <a:sym typeface="Nunito"/>
                        </a:rPr>
                        <a:t> and air gaps in fuel lines through</a:t>
                      </a:r>
                      <a:r>
                        <a:rPr lang="en-US" sz="1200">
                          <a:latin typeface="Nunito"/>
                          <a:ea typeface="Nunito"/>
                          <a:cs typeface="Nunito"/>
                          <a:sym typeface="Nunito"/>
                        </a:rPr>
                        <a:t> evaporation by 27%</a:t>
                      </a:r>
                      <a:endParaRPr sz="1200">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29550">
                <a:tc>
                  <a:txBody>
                    <a:bodyPr/>
                    <a:lstStyle/>
                    <a:p>
                      <a:pPr indent="0" lvl="0" marL="0" rtl="0" algn="l">
                        <a:spcBef>
                          <a:spcPts val="0"/>
                        </a:spcBef>
                        <a:spcAft>
                          <a:spcPts val="0"/>
                        </a:spcAft>
                        <a:buNone/>
                      </a:pPr>
                      <a:r>
                        <a:rPr b="1" lang="en-US" sz="1200">
                          <a:solidFill>
                            <a:srgbClr val="000000"/>
                          </a:solidFill>
                          <a:latin typeface="Nunito"/>
                          <a:ea typeface="Nunito"/>
                          <a:cs typeface="Nunito"/>
                          <a:sym typeface="Nunito"/>
                        </a:rPr>
                        <a:t>R</a:t>
                      </a:r>
                      <a:r>
                        <a:rPr b="1" lang="en-US" sz="1200">
                          <a:latin typeface="Nunito"/>
                          <a:ea typeface="Nunito"/>
                          <a:cs typeface="Nunito"/>
                          <a:sym typeface="Nunito"/>
                        </a:rPr>
                        <a:t>u</a:t>
                      </a:r>
                      <a:r>
                        <a:rPr b="1" lang="en-US" sz="1200">
                          <a:solidFill>
                            <a:srgbClr val="000000"/>
                          </a:solidFill>
                          <a:latin typeface="Nunito"/>
                          <a:ea typeface="Nunito"/>
                          <a:cs typeface="Nunito"/>
                          <a:sym typeface="Nunito"/>
                        </a:rPr>
                        <a:t>bber Hood Grommet</a:t>
                      </a:r>
                      <a:r>
                        <a:rPr b="1" lang="en-US" sz="1200">
                          <a:latin typeface="Nunito"/>
                          <a:ea typeface="Nunito"/>
                          <a:cs typeface="Nunito"/>
                          <a:sym typeface="Nunito"/>
                        </a:rPr>
                        <a:t> </a:t>
                      </a:r>
                      <a:endParaRPr b="1" sz="12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04800" lvl="0" marL="457200" rtl="0" algn="l">
                        <a:spcBef>
                          <a:spcPts val="0"/>
                        </a:spcBef>
                        <a:spcAft>
                          <a:spcPts val="0"/>
                        </a:spcAft>
                        <a:buSzPts val="1200"/>
                        <a:buFont typeface="Nunito"/>
                        <a:buChar char="●"/>
                      </a:pPr>
                      <a:r>
                        <a:rPr lang="en-US" sz="1200" u="sng">
                          <a:solidFill>
                            <a:srgbClr val="0563C1"/>
                          </a:solidFill>
                          <a:latin typeface="Nunito"/>
                          <a:ea typeface="Nunito"/>
                          <a:cs typeface="Nunito"/>
                          <a:sym typeface="Nunito"/>
                          <a:hlinkClick r:id="rId6">
                            <a:extLst>
                              <a:ext uri="{A12FA001-AC4F-418D-AE19-62706E023703}">
                                <ahyp:hlinkClr val="tx"/>
                              </a:ext>
                            </a:extLst>
                          </a:hlinkClick>
                        </a:rPr>
                        <a:t>Unquantifiable &amp; random damage</a:t>
                      </a:r>
                      <a:r>
                        <a:rPr lang="en-US" sz="1200">
                          <a:latin typeface="Nunito"/>
                          <a:ea typeface="Nunito"/>
                          <a:cs typeface="Nunito"/>
                          <a:sym typeface="Nunito"/>
                        </a:rPr>
                        <a:t> by the rodents, pests and dust should be reduced by 100% due to the effectiveness of the grommet design &amp; ease of implementation. </a:t>
                      </a:r>
                      <a:endParaRPr sz="12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29550">
                <a:tc>
                  <a:txBody>
                    <a:bodyPr/>
                    <a:lstStyle/>
                    <a:p>
                      <a:pPr indent="0" lvl="0" marL="0" rtl="0" algn="l">
                        <a:spcBef>
                          <a:spcPts val="0"/>
                        </a:spcBef>
                        <a:spcAft>
                          <a:spcPts val="0"/>
                        </a:spcAft>
                        <a:buNone/>
                      </a:pPr>
                      <a:r>
                        <a:rPr b="1" lang="en-US" sz="1200">
                          <a:latin typeface="Nunito"/>
                          <a:ea typeface="Nunito"/>
                          <a:cs typeface="Nunito"/>
                          <a:sym typeface="Nunito"/>
                        </a:rPr>
                        <a:t>Calibrated PVRVs</a:t>
                      </a:r>
                      <a:endParaRPr b="1" sz="12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04800" lvl="0" marL="457200" rtl="0" algn="l">
                        <a:spcBef>
                          <a:spcPts val="0"/>
                        </a:spcBef>
                        <a:spcAft>
                          <a:spcPts val="0"/>
                        </a:spcAft>
                        <a:buSzPts val="1200"/>
                        <a:buFont typeface="Nunito"/>
                        <a:buChar char="●"/>
                      </a:pPr>
                      <a:r>
                        <a:rPr lang="en-US" sz="1200">
                          <a:latin typeface="Nunito"/>
                          <a:ea typeface="Nunito"/>
                          <a:cs typeface="Nunito"/>
                          <a:sym typeface="Nunito"/>
                        </a:rPr>
                        <a:t>Reduction in error 092 as pressurized tanks resist the pump flow rate.</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Reduction in flooding as pressurized tanks contribute to flooding at the dock.</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Reduction in under dispenses as flooding contributes to under dispenses</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Enhanced safety against tank pressurization &amp; life span longevity </a:t>
                      </a:r>
                      <a:endParaRPr sz="12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1161000" y="71868"/>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Costs</a:t>
            </a:r>
            <a:endParaRPr/>
          </a:p>
        </p:txBody>
      </p:sp>
      <p:sp>
        <p:nvSpPr>
          <p:cNvPr id="185" name="Google Shape;185;p22"/>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186" name="Google Shape;186;p22"/>
          <p:cNvGraphicFramePr/>
          <p:nvPr/>
        </p:nvGraphicFramePr>
        <p:xfrm>
          <a:off x="182250" y="1065500"/>
          <a:ext cx="3000000" cy="3000000"/>
        </p:xfrm>
        <a:graphic>
          <a:graphicData uri="http://schemas.openxmlformats.org/drawingml/2006/table">
            <a:tbl>
              <a:tblPr>
                <a:noFill/>
                <a:tableStyleId>{D300E0CC-7766-4154-8A8C-86F0B758010B}</a:tableStyleId>
              </a:tblPr>
              <a:tblGrid>
                <a:gridCol w="1362075"/>
                <a:gridCol w="2990850"/>
                <a:gridCol w="689950"/>
                <a:gridCol w="1151575"/>
              </a:tblGrid>
              <a:tr h="200025">
                <a:tc>
                  <a:txBody>
                    <a:bodyPr/>
                    <a:lstStyle/>
                    <a:p>
                      <a:pPr indent="0" lvl="0" marL="0" rtl="0" algn="l">
                        <a:lnSpc>
                          <a:spcPct val="115000"/>
                        </a:lnSpc>
                        <a:spcBef>
                          <a:spcPts val="0"/>
                        </a:spcBef>
                        <a:spcAft>
                          <a:spcPts val="0"/>
                        </a:spcAft>
                        <a:buNone/>
                      </a:pPr>
                      <a:r>
                        <a:rPr b="1" lang="en-US" sz="1100">
                          <a:solidFill>
                            <a:srgbClr val="FFFFFF"/>
                          </a:solidFill>
                          <a:latin typeface="Nunito"/>
                          <a:ea typeface="Nunito"/>
                          <a:cs typeface="Nunito"/>
                          <a:sym typeface="Nunito"/>
                        </a:rPr>
                        <a:t>Item</a:t>
                      </a:r>
                      <a:endParaRPr b="1" sz="1100">
                        <a:solidFill>
                          <a:srgbClr val="FFFFFF"/>
                        </a:solidFill>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1C4587"/>
                    </a:solidFill>
                  </a:tcPr>
                </a:tc>
                <a:tc>
                  <a:txBody>
                    <a:bodyPr/>
                    <a:lstStyle/>
                    <a:p>
                      <a:pPr indent="0" lvl="0" marL="0" rtl="0" algn="l">
                        <a:lnSpc>
                          <a:spcPct val="115000"/>
                        </a:lnSpc>
                        <a:spcBef>
                          <a:spcPts val="0"/>
                        </a:spcBef>
                        <a:spcAft>
                          <a:spcPts val="0"/>
                        </a:spcAft>
                        <a:buNone/>
                      </a:pPr>
                      <a:r>
                        <a:rPr b="1" lang="en-US" sz="1100">
                          <a:solidFill>
                            <a:srgbClr val="FFFFFF"/>
                          </a:solidFill>
                          <a:latin typeface="Nunito"/>
                          <a:ea typeface="Nunito"/>
                          <a:cs typeface="Nunito"/>
                          <a:sym typeface="Nunito"/>
                        </a:rPr>
                        <a:t>Description</a:t>
                      </a:r>
                      <a:endParaRPr b="1" sz="1100">
                        <a:solidFill>
                          <a:srgbClr val="FFFFFF"/>
                        </a:solidFill>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1C4587"/>
                    </a:solidFill>
                  </a:tcPr>
                </a:tc>
                <a:tc>
                  <a:txBody>
                    <a:bodyPr/>
                    <a:lstStyle/>
                    <a:p>
                      <a:pPr indent="0" lvl="0" marL="0" rtl="0" algn="l">
                        <a:lnSpc>
                          <a:spcPct val="115000"/>
                        </a:lnSpc>
                        <a:spcBef>
                          <a:spcPts val="0"/>
                        </a:spcBef>
                        <a:spcAft>
                          <a:spcPts val="0"/>
                        </a:spcAft>
                        <a:buNone/>
                      </a:pPr>
                      <a:r>
                        <a:rPr b="1" lang="en-US" sz="1100">
                          <a:solidFill>
                            <a:srgbClr val="FFFFFF"/>
                          </a:solidFill>
                          <a:latin typeface="Nunito"/>
                          <a:ea typeface="Nunito"/>
                          <a:cs typeface="Nunito"/>
                          <a:sym typeface="Nunito"/>
                        </a:rPr>
                        <a:t>UoM</a:t>
                      </a:r>
                      <a:endParaRPr b="1" sz="1100">
                        <a:solidFill>
                          <a:srgbClr val="FFFFFF"/>
                        </a:solidFill>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1C4587"/>
                    </a:solidFill>
                  </a:tcPr>
                </a:tc>
                <a:tc>
                  <a:txBody>
                    <a:bodyPr/>
                    <a:lstStyle/>
                    <a:p>
                      <a:pPr indent="0" lvl="0" marL="0" rtl="0" algn="l">
                        <a:lnSpc>
                          <a:spcPct val="115000"/>
                        </a:lnSpc>
                        <a:spcBef>
                          <a:spcPts val="0"/>
                        </a:spcBef>
                        <a:spcAft>
                          <a:spcPts val="0"/>
                        </a:spcAft>
                        <a:buNone/>
                      </a:pPr>
                      <a:r>
                        <a:rPr b="1" lang="en-US" sz="1100">
                          <a:solidFill>
                            <a:srgbClr val="FFFFFF"/>
                          </a:solidFill>
                          <a:latin typeface="Nunito"/>
                          <a:ea typeface="Nunito"/>
                          <a:cs typeface="Nunito"/>
                          <a:sym typeface="Nunito"/>
                        </a:rPr>
                        <a:t>Unit Cost (Kshs)</a:t>
                      </a:r>
                      <a:endParaRPr b="1" sz="1100">
                        <a:solidFill>
                          <a:srgbClr val="FFFFFF"/>
                        </a:solidFill>
                        <a:latin typeface="Nunito"/>
                        <a:ea typeface="Nunito"/>
                        <a:cs typeface="Nunito"/>
                        <a:sym typeface="Nunito"/>
                      </a:endParaRPr>
                    </a:p>
                  </a:txBody>
                  <a:tcPr marT="19050" marB="19050" marR="28575" marL="28575" anchor="b">
                    <a:lnR cap="flat" cmpd="sng" w="9475">
                      <a:solidFill>
                        <a:srgbClr val="000000"/>
                      </a:solidFill>
                      <a:prstDash val="solid"/>
                      <a:round/>
                      <a:headEnd len="sm" w="sm" type="none"/>
                      <a:tailEnd len="sm" w="sm" type="none"/>
                    </a:lnR>
                    <a:lnB cap="flat" cmpd="sng" w="9475">
                      <a:solidFill>
                        <a:srgbClr val="000000"/>
                      </a:solidFill>
                      <a:prstDash val="solid"/>
                      <a:round/>
                      <a:headEnd len="sm" w="sm" type="none"/>
                      <a:tailEnd len="sm" w="sm" type="none"/>
                    </a:lnB>
                    <a:solidFill>
                      <a:srgbClr val="1C4587"/>
                    </a:solidFill>
                  </a:tcPr>
                </a:tc>
              </a:tr>
              <a:tr h="200025">
                <a:tc>
                  <a:txBody>
                    <a:bodyPr/>
                    <a:lstStyle/>
                    <a:p>
                      <a:pPr indent="0" lvl="0" marL="0" rtl="0" algn="l">
                        <a:lnSpc>
                          <a:spcPct val="115000"/>
                        </a:lnSpc>
                        <a:spcBef>
                          <a:spcPts val="0"/>
                        </a:spcBef>
                        <a:spcAft>
                          <a:spcPts val="0"/>
                        </a:spcAft>
                        <a:buNone/>
                      </a:pPr>
                      <a:r>
                        <a:rPr lang="en-US" sz="1100">
                          <a:latin typeface="Nunito"/>
                          <a:ea typeface="Nunito"/>
                          <a:cs typeface="Nunito"/>
                          <a:sym typeface="Nunito"/>
                        </a:rPr>
                        <a:t>Vehicle Lease</a:t>
                      </a:r>
                      <a:endParaRPr sz="11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US" sz="1100">
                          <a:latin typeface="Nunito"/>
                          <a:ea typeface="Nunito"/>
                          <a:cs typeface="Nunito"/>
                          <a:sym typeface="Nunito"/>
                        </a:rPr>
                        <a:t>Vehicle and fuel cost</a:t>
                      </a:r>
                      <a:endParaRPr sz="11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US" sz="1100">
                          <a:latin typeface="Nunito"/>
                          <a:ea typeface="Nunito"/>
                          <a:cs typeface="Nunito"/>
                          <a:sym typeface="Nunito"/>
                        </a:rPr>
                        <a:t>Month</a:t>
                      </a:r>
                      <a:endParaRPr sz="11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US" sz="1100">
                          <a:latin typeface="Nunito"/>
                          <a:ea typeface="Nunito"/>
                          <a:cs typeface="Nunito"/>
                          <a:sym typeface="Nunito"/>
                        </a:rPr>
                        <a:t>90000</a:t>
                      </a:r>
                      <a:endParaRPr sz="11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r>
              <a:tr h="200025">
                <a:tc>
                  <a:txBody>
                    <a:bodyPr/>
                    <a:lstStyle/>
                    <a:p>
                      <a:pPr indent="0" lvl="0" marL="0" rtl="0" algn="l">
                        <a:lnSpc>
                          <a:spcPct val="115000"/>
                        </a:lnSpc>
                        <a:spcBef>
                          <a:spcPts val="0"/>
                        </a:spcBef>
                        <a:spcAft>
                          <a:spcPts val="0"/>
                        </a:spcAft>
                        <a:buNone/>
                      </a:pPr>
                      <a:r>
                        <a:rPr lang="en-US" sz="1100">
                          <a:latin typeface="Nunito"/>
                          <a:ea typeface="Nunito"/>
                          <a:cs typeface="Nunito"/>
                          <a:sym typeface="Nunito"/>
                        </a:rPr>
                        <a:t>Systems Group</a:t>
                      </a:r>
                      <a:endParaRPr sz="11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100">
                          <a:latin typeface="Nunito"/>
                          <a:ea typeface="Nunito"/>
                          <a:cs typeface="Nunito"/>
                          <a:sym typeface="Nunito"/>
                        </a:rPr>
                        <a:t>Fixed cost per KP for each visit</a:t>
                      </a:r>
                      <a:endParaRPr sz="11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100">
                          <a:latin typeface="Nunito"/>
                          <a:ea typeface="Nunito"/>
                          <a:cs typeface="Nunito"/>
                          <a:sym typeface="Nunito"/>
                        </a:rPr>
                        <a:t>KP</a:t>
                      </a:r>
                      <a:endParaRPr sz="11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100">
                          <a:latin typeface="Nunito"/>
                          <a:ea typeface="Nunito"/>
                          <a:cs typeface="Nunito"/>
                          <a:sym typeface="Nunito"/>
                        </a:rPr>
                        <a:t>1000</a:t>
                      </a:r>
                      <a:endParaRPr sz="1100">
                        <a:latin typeface="Nunito"/>
                        <a:ea typeface="Nunito"/>
                        <a:cs typeface="Nunito"/>
                        <a:sym typeface="Nunito"/>
                      </a:endParaRPr>
                    </a:p>
                  </a:txBody>
                  <a:tcPr marT="19050" marB="19050" marR="28575" marL="28575" anchor="b"/>
                </a:tc>
              </a:tr>
              <a:tr h="200025">
                <a:tc>
                  <a:txBody>
                    <a:bodyPr/>
                    <a:lstStyle/>
                    <a:p>
                      <a:pPr indent="0" lvl="0" marL="0" rtl="0" algn="l">
                        <a:lnSpc>
                          <a:spcPct val="115000"/>
                        </a:lnSpc>
                        <a:spcBef>
                          <a:spcPts val="0"/>
                        </a:spcBef>
                        <a:spcAft>
                          <a:spcPts val="0"/>
                        </a:spcAft>
                        <a:buNone/>
                      </a:pPr>
                      <a:r>
                        <a:rPr lang="en-US" sz="1100">
                          <a:latin typeface="Nunito"/>
                          <a:ea typeface="Nunito"/>
                          <a:cs typeface="Nunito"/>
                          <a:sym typeface="Nunito"/>
                        </a:rPr>
                        <a:t>Weights &amp; Measures</a:t>
                      </a:r>
                      <a:endParaRPr sz="11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100">
                          <a:latin typeface="Nunito"/>
                          <a:ea typeface="Nunito"/>
                          <a:cs typeface="Nunito"/>
                          <a:sym typeface="Nunito"/>
                        </a:rPr>
                        <a:t>First time calibration</a:t>
                      </a:r>
                      <a:endParaRPr sz="11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100">
                          <a:latin typeface="Nunito"/>
                          <a:ea typeface="Nunito"/>
                          <a:cs typeface="Nunito"/>
                          <a:sym typeface="Nunito"/>
                        </a:rPr>
                        <a:t>KP</a:t>
                      </a:r>
                      <a:endParaRPr sz="11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100">
                          <a:latin typeface="Nunito"/>
                          <a:ea typeface="Nunito"/>
                          <a:cs typeface="Nunito"/>
                          <a:sym typeface="Nunito"/>
                        </a:rPr>
                        <a:t>2400</a:t>
                      </a:r>
                      <a:endParaRPr sz="1100">
                        <a:latin typeface="Nunito"/>
                        <a:ea typeface="Nunito"/>
                        <a:cs typeface="Nunito"/>
                        <a:sym typeface="Nunito"/>
                      </a:endParaRPr>
                    </a:p>
                  </a:txBody>
                  <a:tcPr marT="19050" marB="19050" marR="28575" marL="28575" anchor="b"/>
                </a:tc>
              </a:tr>
              <a:tr h="200025">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100">
                          <a:latin typeface="Nunito"/>
                          <a:ea typeface="Nunito"/>
                          <a:cs typeface="Nunito"/>
                          <a:sym typeface="Nunito"/>
                        </a:rPr>
                        <a:t>6 month verification</a:t>
                      </a:r>
                      <a:endParaRPr sz="11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100">
                          <a:latin typeface="Nunito"/>
                          <a:ea typeface="Nunito"/>
                          <a:cs typeface="Nunito"/>
                          <a:sym typeface="Nunito"/>
                        </a:rPr>
                        <a:t>KP</a:t>
                      </a:r>
                      <a:endParaRPr sz="11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100">
                          <a:latin typeface="Nunito"/>
                          <a:ea typeface="Nunito"/>
                          <a:cs typeface="Nunito"/>
                          <a:sym typeface="Nunito"/>
                        </a:rPr>
                        <a:t>1800</a:t>
                      </a:r>
                      <a:endParaRPr sz="1100">
                        <a:latin typeface="Nunito"/>
                        <a:ea typeface="Nunito"/>
                        <a:cs typeface="Nunito"/>
                        <a:sym typeface="Nunito"/>
                      </a:endParaRPr>
                    </a:p>
                  </a:txBody>
                  <a:tcPr marT="19050" marB="19050" marR="28575" marL="28575" anchor="b"/>
                </a:tc>
              </a:tr>
              <a:tr h="200025">
                <a:tc>
                  <a:txBody>
                    <a:bodyPr/>
                    <a:lstStyle/>
                    <a:p>
                      <a:pPr indent="0" lvl="0" marL="0" rtl="0" algn="l">
                        <a:lnSpc>
                          <a:spcPct val="115000"/>
                        </a:lnSpc>
                        <a:spcBef>
                          <a:spcPts val="0"/>
                        </a:spcBef>
                        <a:spcAft>
                          <a:spcPts val="0"/>
                        </a:spcAft>
                        <a:buNone/>
                      </a:pPr>
                      <a:r>
                        <a:rPr lang="en-US" sz="1100">
                          <a:latin typeface="Nunito"/>
                          <a:ea typeface="Nunito"/>
                          <a:cs typeface="Nunito"/>
                          <a:sym typeface="Nunito"/>
                        </a:rPr>
                        <a:t>Type 6 Technician</a:t>
                      </a:r>
                      <a:endParaRPr sz="11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100">
                          <a:latin typeface="Nunito"/>
                          <a:ea typeface="Nunito"/>
                          <a:cs typeface="Nunito"/>
                          <a:sym typeface="Nunito"/>
                        </a:rPr>
                        <a:t>H</a:t>
                      </a:r>
                      <a:r>
                        <a:rPr lang="en-US" sz="1100">
                          <a:latin typeface="Nunito"/>
                          <a:ea typeface="Nunito"/>
                          <a:cs typeface="Nunito"/>
                          <a:sym typeface="Nunito"/>
                        </a:rPr>
                        <a:t>ourly rate for a licensed technician</a:t>
                      </a:r>
                      <a:endParaRPr sz="11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100">
                          <a:latin typeface="Nunito"/>
                          <a:ea typeface="Nunito"/>
                          <a:cs typeface="Nunito"/>
                          <a:sym typeface="Nunito"/>
                        </a:rPr>
                        <a:t>Hour</a:t>
                      </a:r>
                      <a:endParaRPr sz="11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100">
                          <a:latin typeface="Nunito"/>
                          <a:ea typeface="Nunito"/>
                          <a:cs typeface="Nunito"/>
                          <a:sym typeface="Nunito"/>
                        </a:rPr>
                        <a:t>1500</a:t>
                      </a:r>
                      <a:endParaRPr sz="1100">
                        <a:latin typeface="Nunito"/>
                        <a:ea typeface="Nunito"/>
                        <a:cs typeface="Nunito"/>
                        <a:sym typeface="Nunito"/>
                      </a:endParaRPr>
                    </a:p>
                  </a:txBody>
                  <a:tcPr marT="19050" marB="19050" marR="28575" marL="28575" anchor="b"/>
                </a:tc>
              </a:tr>
              <a:tr h="200025">
                <a:tc>
                  <a:txBody>
                    <a:bodyPr/>
                    <a:lstStyle/>
                    <a:p>
                      <a:pPr indent="0" lvl="0" marL="0" rtl="0" algn="l">
                        <a:lnSpc>
                          <a:spcPct val="115000"/>
                        </a:lnSpc>
                        <a:spcBef>
                          <a:spcPts val="0"/>
                        </a:spcBef>
                        <a:spcAft>
                          <a:spcPts val="0"/>
                        </a:spcAft>
                        <a:buNone/>
                      </a:pPr>
                      <a:r>
                        <a:rPr lang="en-US" sz="1100">
                          <a:latin typeface="Nunito"/>
                          <a:ea typeface="Nunito"/>
                          <a:cs typeface="Nunito"/>
                          <a:sym typeface="Nunito"/>
                        </a:rPr>
                        <a:t>KNK Staff Cost</a:t>
                      </a:r>
                      <a:endParaRPr sz="1100">
                        <a:latin typeface="Nunito"/>
                        <a:ea typeface="Nunito"/>
                        <a:cs typeface="Nunito"/>
                        <a:sym typeface="Nunito"/>
                      </a:endParaRPr>
                    </a:p>
                  </a:txBody>
                  <a:tcPr marT="19050" marB="19050" marR="28575" marL="28575" anchor="b">
                    <a:solidFill>
                      <a:srgbClr val="FFFFFF"/>
                    </a:solidFill>
                  </a:tcPr>
                </a:tc>
                <a:tc>
                  <a:txBody>
                    <a:bodyPr/>
                    <a:lstStyle/>
                    <a:p>
                      <a:pPr indent="0" lvl="0" marL="0" rtl="0" algn="l">
                        <a:lnSpc>
                          <a:spcPct val="115000"/>
                        </a:lnSpc>
                        <a:spcBef>
                          <a:spcPts val="0"/>
                        </a:spcBef>
                        <a:spcAft>
                          <a:spcPts val="0"/>
                        </a:spcAft>
                        <a:buNone/>
                      </a:pPr>
                      <a:r>
                        <a:rPr lang="en-US" sz="1100">
                          <a:latin typeface="Nunito"/>
                          <a:ea typeface="Nunito"/>
                          <a:cs typeface="Nunito"/>
                          <a:sym typeface="Nunito"/>
                        </a:rPr>
                        <a:t>Month</a:t>
                      </a:r>
                      <a:endParaRPr sz="1100">
                        <a:latin typeface="Nunito"/>
                        <a:ea typeface="Nunito"/>
                        <a:cs typeface="Nunito"/>
                        <a:sym typeface="Nunito"/>
                      </a:endParaRPr>
                    </a:p>
                  </a:txBody>
                  <a:tcPr marT="19050" marB="19050" marR="28575" marL="28575" anchor="b">
                    <a:solidFill>
                      <a:srgbClr val="FFFFFF"/>
                    </a:solidFill>
                  </a:tcPr>
                </a:tc>
                <a:tc>
                  <a:txBody>
                    <a:bodyPr/>
                    <a:lstStyle/>
                    <a:p>
                      <a:pPr indent="0" lvl="0" marL="0" rtl="0" algn="l">
                        <a:lnSpc>
                          <a:spcPct val="115000"/>
                        </a:lnSpc>
                        <a:spcBef>
                          <a:spcPts val="0"/>
                        </a:spcBef>
                        <a:spcAft>
                          <a:spcPts val="0"/>
                        </a:spcAft>
                        <a:buNone/>
                      </a:pPr>
                      <a:r>
                        <a:rPr lang="en-US" sz="1100">
                          <a:latin typeface="Nunito"/>
                          <a:ea typeface="Nunito"/>
                          <a:cs typeface="Nunito"/>
                          <a:sym typeface="Nunito"/>
                        </a:rPr>
                        <a:t>Month</a:t>
                      </a:r>
                      <a:endParaRPr sz="1100">
                        <a:latin typeface="Nunito"/>
                        <a:ea typeface="Nunito"/>
                        <a:cs typeface="Nunito"/>
                        <a:sym typeface="Nunito"/>
                      </a:endParaRPr>
                    </a:p>
                  </a:txBody>
                  <a:tcPr marT="19050" marB="19050" marR="28575" marL="28575" anchor="b">
                    <a:solidFill>
                      <a:srgbClr val="FFFFFF"/>
                    </a:solidFill>
                  </a:tcPr>
                </a:tc>
                <a:tc>
                  <a:txBody>
                    <a:bodyPr/>
                    <a:lstStyle/>
                    <a:p>
                      <a:pPr indent="0" lvl="0" marL="0" rtl="0" algn="l">
                        <a:lnSpc>
                          <a:spcPct val="115000"/>
                        </a:lnSpc>
                        <a:spcBef>
                          <a:spcPts val="0"/>
                        </a:spcBef>
                        <a:spcAft>
                          <a:spcPts val="0"/>
                        </a:spcAft>
                        <a:buNone/>
                      </a:pPr>
                      <a:r>
                        <a:rPr lang="en-US" sz="1100">
                          <a:latin typeface="Nunito"/>
                          <a:ea typeface="Nunito"/>
                          <a:cs typeface="Nunito"/>
                          <a:sym typeface="Nunito"/>
                        </a:rPr>
                        <a:t>2000</a:t>
                      </a:r>
                      <a:endParaRPr sz="1100">
                        <a:latin typeface="Nunito"/>
                        <a:ea typeface="Nunito"/>
                        <a:cs typeface="Nunito"/>
                        <a:sym typeface="Nunito"/>
                      </a:endParaRPr>
                    </a:p>
                  </a:txBody>
                  <a:tcPr marT="19050" marB="19050" marR="28575" marL="28575" anchor="b"/>
                </a:tc>
              </a:tr>
            </a:tbl>
          </a:graphicData>
        </a:graphic>
      </p:graphicFrame>
      <p:pic>
        <p:nvPicPr>
          <p:cNvPr id="187" name="Google Shape;187;p22" title="Chart"/>
          <p:cNvPicPr preferRelativeResize="0"/>
          <p:nvPr/>
        </p:nvPicPr>
        <p:blipFill>
          <a:blip r:embed="rId3">
            <a:alphaModFix/>
          </a:blip>
          <a:stretch>
            <a:fillRect/>
          </a:stretch>
        </p:blipFill>
        <p:spPr>
          <a:xfrm>
            <a:off x="6443050" y="1065500"/>
            <a:ext cx="5690351" cy="3761125"/>
          </a:xfrm>
          <a:prstGeom prst="rect">
            <a:avLst/>
          </a:prstGeom>
          <a:noFill/>
          <a:ln cap="flat" cmpd="sng" w="9525">
            <a:solidFill>
              <a:srgbClr val="000000"/>
            </a:solidFill>
            <a:prstDash val="solid"/>
            <a:round/>
            <a:headEnd len="sm" w="sm" type="none"/>
            <a:tailEnd len="sm" w="sm" type="none"/>
          </a:ln>
        </p:spPr>
      </p:pic>
      <p:sp>
        <p:nvSpPr>
          <p:cNvPr id="188" name="Google Shape;188;p22"/>
          <p:cNvSpPr txBox="1"/>
          <p:nvPr/>
        </p:nvSpPr>
        <p:spPr>
          <a:xfrm>
            <a:off x="182275" y="3245350"/>
            <a:ext cx="6194400" cy="23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Nunito"/>
                <a:ea typeface="Nunito"/>
                <a:cs typeface="Nunito"/>
                <a:sym typeface="Nunito"/>
              </a:rPr>
              <a:t>Notes</a:t>
            </a:r>
            <a:endParaRPr b="1" sz="1200">
              <a:latin typeface="Nunito"/>
              <a:ea typeface="Nunito"/>
              <a:cs typeface="Nunito"/>
              <a:sym typeface="Nunito"/>
            </a:endParaRPr>
          </a:p>
          <a:p>
            <a:pPr indent="0" lvl="0" marL="0" rtl="0" algn="l">
              <a:spcBef>
                <a:spcPts val="0"/>
              </a:spcBef>
              <a:spcAft>
                <a:spcPts val="0"/>
              </a:spcAft>
              <a:buNone/>
            </a:pPr>
            <a:r>
              <a:rPr lang="en-US" sz="1200">
                <a:latin typeface="Nunito"/>
                <a:ea typeface="Nunito"/>
                <a:cs typeface="Nunito"/>
                <a:sym typeface="Nunito"/>
              </a:rPr>
              <a:t>For a cost effective implementation solution, a gradual approach is highly recommended for retrofit of SMV and santoprene hoses  as they directly affect calibration. Hence replacement should go along with ongoing KOKOpoint operational activities</a:t>
            </a:r>
            <a:endParaRPr sz="1200">
              <a:latin typeface="Nunito"/>
              <a:ea typeface="Nunito"/>
              <a:cs typeface="Nunito"/>
              <a:sym typeface="Nunito"/>
            </a:endParaRPr>
          </a:p>
          <a:p>
            <a:pPr indent="0" lvl="0" marL="45720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rPr lang="en-US" sz="1200">
                <a:latin typeface="Nunito"/>
                <a:ea typeface="Nunito"/>
                <a:cs typeface="Nunito"/>
                <a:sym typeface="Nunito"/>
              </a:rPr>
              <a:t>Replacements to happen during</a:t>
            </a:r>
            <a:endParaRPr sz="1200">
              <a:latin typeface="Nunito"/>
              <a:ea typeface="Nunito"/>
              <a:cs typeface="Nunito"/>
              <a:sym typeface="Nunito"/>
            </a:endParaRPr>
          </a:p>
          <a:p>
            <a:pPr indent="-304800" lvl="0" marL="457200" rtl="0" algn="l">
              <a:spcBef>
                <a:spcPts val="0"/>
              </a:spcBef>
              <a:spcAft>
                <a:spcPts val="0"/>
              </a:spcAft>
              <a:buSzPts val="1200"/>
              <a:buFont typeface="Nunito"/>
              <a:buAutoNum type="arabicPeriod"/>
            </a:pPr>
            <a:r>
              <a:rPr lang="en-US" sz="1200">
                <a:latin typeface="Nunito"/>
                <a:ea typeface="Nunito"/>
                <a:cs typeface="Nunito"/>
                <a:sym typeface="Nunito"/>
              </a:rPr>
              <a:t>Maintenance activities when the SMV needs replacement</a:t>
            </a:r>
            <a:endParaRPr sz="1200">
              <a:latin typeface="Nunito"/>
              <a:ea typeface="Nunito"/>
              <a:cs typeface="Nunito"/>
              <a:sym typeface="Nunito"/>
            </a:endParaRPr>
          </a:p>
          <a:p>
            <a:pPr indent="-304800" lvl="0" marL="457200" rtl="0" algn="l">
              <a:spcBef>
                <a:spcPts val="0"/>
              </a:spcBef>
              <a:spcAft>
                <a:spcPts val="0"/>
              </a:spcAft>
              <a:buSzPts val="1200"/>
              <a:buFont typeface="Nunito"/>
              <a:buAutoNum type="arabicPeriod"/>
            </a:pPr>
            <a:r>
              <a:rPr lang="en-US" sz="1200">
                <a:latin typeface="Nunito"/>
                <a:ea typeface="Nunito"/>
                <a:cs typeface="Nunito"/>
                <a:sym typeface="Nunito"/>
              </a:rPr>
              <a:t>Calibration activities during either months 1, 3 or 9 when we have SG and W&amp;M on location and only when there is a failure</a:t>
            </a:r>
            <a:endParaRPr sz="1200">
              <a:latin typeface="Nunito"/>
              <a:ea typeface="Nunito"/>
              <a:cs typeface="Nunito"/>
              <a:sym typeface="Nunito"/>
            </a:endParaRPr>
          </a:p>
          <a:p>
            <a:pPr indent="-304800" lvl="0" marL="457200" rtl="0" algn="l">
              <a:spcBef>
                <a:spcPts val="0"/>
              </a:spcBef>
              <a:spcAft>
                <a:spcPts val="0"/>
              </a:spcAft>
              <a:buSzPts val="1200"/>
              <a:buFont typeface="Nunito"/>
              <a:buAutoNum type="arabicPeriod"/>
            </a:pPr>
            <a:r>
              <a:rPr lang="en-US" sz="1200">
                <a:latin typeface="Nunito"/>
                <a:ea typeface="Nunito"/>
                <a:cs typeface="Nunito"/>
                <a:sym typeface="Nunito"/>
              </a:rPr>
              <a:t>Any new KOKOpoints being deployed</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rPr lang="en-US" sz="1200">
                <a:latin typeface="Nunito"/>
                <a:ea typeface="Nunito"/>
                <a:cs typeface="Nunito"/>
                <a:sym typeface="Nunito"/>
              </a:rPr>
              <a:t>Estimated cost of the project (field roll out) stands at </a:t>
            </a:r>
            <a:r>
              <a:rPr b="1" lang="en-US" sz="1200">
                <a:latin typeface="Nunito"/>
                <a:ea typeface="Nunito"/>
                <a:cs typeface="Nunito"/>
                <a:sym typeface="Nunito"/>
              </a:rPr>
              <a:t>Kshs 6500000</a:t>
            </a:r>
            <a:r>
              <a:rPr lang="en-US" sz="1200">
                <a:latin typeface="Nunito"/>
                <a:ea typeface="Nunito"/>
                <a:cs typeface="Nunito"/>
                <a:sym typeface="Nunito"/>
              </a:rPr>
              <a:t> split into 3 phases</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p:txBody>
      </p:sp>
      <p:sp>
        <p:nvSpPr>
          <p:cNvPr id="189" name="Google Shape;189;p22"/>
          <p:cNvSpPr txBox="1"/>
          <p:nvPr/>
        </p:nvSpPr>
        <p:spPr>
          <a:xfrm>
            <a:off x="7470075" y="3845750"/>
            <a:ext cx="12195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Nunito"/>
                <a:ea typeface="Nunito"/>
                <a:cs typeface="Nunito"/>
                <a:sym typeface="Nunito"/>
              </a:rPr>
              <a:t>KNK+SG+W&amp;M</a:t>
            </a:r>
            <a:endParaRPr b="1" sz="1000">
              <a:latin typeface="Nunito"/>
              <a:ea typeface="Nunito"/>
              <a:cs typeface="Nunito"/>
              <a:sym typeface="Nunito"/>
            </a:endParaRPr>
          </a:p>
        </p:txBody>
      </p:sp>
      <p:sp>
        <p:nvSpPr>
          <p:cNvPr id="190" name="Google Shape;190;p22"/>
          <p:cNvSpPr txBox="1"/>
          <p:nvPr/>
        </p:nvSpPr>
        <p:spPr>
          <a:xfrm>
            <a:off x="7725525" y="2329075"/>
            <a:ext cx="7086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Nunito"/>
                <a:ea typeface="Nunito"/>
                <a:cs typeface="Nunito"/>
                <a:sym typeface="Nunito"/>
              </a:rPr>
              <a:t>KNK+SG</a:t>
            </a:r>
            <a:endParaRPr b="1" sz="1000">
              <a:latin typeface="Nunito"/>
              <a:ea typeface="Nunito"/>
              <a:cs typeface="Nunito"/>
              <a:sym typeface="Nunito"/>
            </a:endParaRPr>
          </a:p>
        </p:txBody>
      </p:sp>
      <p:sp>
        <p:nvSpPr>
          <p:cNvPr id="191" name="Google Shape;191;p22"/>
          <p:cNvSpPr txBox="1"/>
          <p:nvPr/>
        </p:nvSpPr>
        <p:spPr>
          <a:xfrm>
            <a:off x="10342900" y="2040400"/>
            <a:ext cx="11634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Nunito"/>
                <a:ea typeface="Nunito"/>
                <a:cs typeface="Nunito"/>
                <a:sym typeface="Nunito"/>
              </a:rPr>
              <a:t>KNK+SG+W&amp;M</a:t>
            </a:r>
            <a:endParaRPr b="1" sz="1000">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type="title"/>
          </p:nvPr>
        </p:nvSpPr>
        <p:spPr>
          <a:xfrm>
            <a:off x="1161000" y="71868"/>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Implementation - Phase 1</a:t>
            </a:r>
            <a:endParaRPr/>
          </a:p>
        </p:txBody>
      </p:sp>
      <p:sp>
        <p:nvSpPr>
          <p:cNvPr id="198" name="Google Shape;198;p23"/>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99" name="Google Shape;199;p23"/>
          <p:cNvSpPr txBox="1"/>
          <p:nvPr/>
        </p:nvSpPr>
        <p:spPr>
          <a:xfrm>
            <a:off x="82725" y="1065525"/>
            <a:ext cx="6659400" cy="32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Nunito"/>
                <a:ea typeface="Nunito"/>
                <a:cs typeface="Nunito"/>
                <a:sym typeface="Nunito"/>
              </a:rPr>
              <a:t>Phase 1</a:t>
            </a:r>
            <a:r>
              <a:rPr lang="en-US" sz="1200">
                <a:latin typeface="Nunito"/>
                <a:ea typeface="Nunito"/>
                <a:cs typeface="Nunito"/>
                <a:sym typeface="Nunito"/>
              </a:rPr>
              <a:t> of the project entails KOKOpoints due for the following activities</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KOKOpoints yet to be sealed by W&amp;M</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New deployed KPs</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Maintenance calibration incidents</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rPr lang="en-US" sz="1200">
                <a:solidFill>
                  <a:schemeClr val="dk1"/>
                </a:solidFill>
                <a:latin typeface="Nunito"/>
                <a:ea typeface="Nunito"/>
                <a:cs typeface="Nunito"/>
                <a:sym typeface="Nunito"/>
              </a:rPr>
              <a:t>Phase 1 field roll out estimated to take 4 weeks. The activities involved will be</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rPr b="1" lang="en-US" sz="1200">
                <a:latin typeface="Nunito"/>
                <a:ea typeface="Nunito"/>
                <a:cs typeface="Nunito"/>
                <a:sym typeface="Nunito"/>
              </a:rPr>
              <a:t>Calibration</a:t>
            </a:r>
            <a:endParaRPr b="1"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Break SG seal and W&amp;M seal if available</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Change the SMV and dispense tray and calibrate the KP</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SG seals the KP and later W&amp;M seals the KP</a:t>
            </a:r>
            <a:endParaRPr sz="1200">
              <a:latin typeface="Nunito"/>
              <a:ea typeface="Nunito"/>
              <a:cs typeface="Nunito"/>
              <a:sym typeface="Nunito"/>
            </a:endParaRPr>
          </a:p>
          <a:p>
            <a:pPr indent="0" lvl="0" marL="0" rtl="0" algn="l">
              <a:spcBef>
                <a:spcPts val="0"/>
              </a:spcBef>
              <a:spcAft>
                <a:spcPts val="0"/>
              </a:spcAft>
              <a:buNone/>
            </a:pPr>
            <a:r>
              <a:t/>
            </a:r>
            <a:endParaRPr b="1" sz="1200">
              <a:latin typeface="Nunito"/>
              <a:ea typeface="Nunito"/>
              <a:cs typeface="Nunito"/>
              <a:sym typeface="Nunito"/>
            </a:endParaRPr>
          </a:p>
          <a:p>
            <a:pPr indent="0" lvl="0" marL="0" rtl="0" algn="l">
              <a:spcBef>
                <a:spcPts val="0"/>
              </a:spcBef>
              <a:spcAft>
                <a:spcPts val="0"/>
              </a:spcAft>
              <a:buNone/>
            </a:pPr>
            <a:r>
              <a:rPr b="1" lang="en-US" sz="1200">
                <a:latin typeface="Nunito"/>
                <a:ea typeface="Nunito"/>
                <a:cs typeface="Nunito"/>
                <a:sym typeface="Nunito"/>
              </a:rPr>
              <a:t>Other</a:t>
            </a:r>
            <a:endParaRPr b="1"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Fit in the rubber grommet</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Adjust the PVRV </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rPr b="1" lang="en-US" sz="1200">
                <a:latin typeface="Nunito"/>
                <a:ea typeface="Nunito"/>
                <a:cs typeface="Nunito"/>
                <a:sym typeface="Nunito"/>
              </a:rPr>
              <a:t>Cost Breakdown</a:t>
            </a:r>
            <a:endParaRPr b="1"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p:txBody>
      </p:sp>
      <p:graphicFrame>
        <p:nvGraphicFramePr>
          <p:cNvPr id="200" name="Google Shape;200;p23"/>
          <p:cNvGraphicFramePr/>
          <p:nvPr/>
        </p:nvGraphicFramePr>
        <p:xfrm>
          <a:off x="82713" y="4329975"/>
          <a:ext cx="3000000" cy="3000000"/>
        </p:xfrm>
        <a:graphic>
          <a:graphicData uri="http://schemas.openxmlformats.org/drawingml/2006/table">
            <a:tbl>
              <a:tblPr>
                <a:noFill/>
                <a:tableStyleId>{D300E0CC-7766-4154-8A8C-86F0B758010B}</a:tableStyleId>
              </a:tblPr>
              <a:tblGrid>
                <a:gridCol w="1557600"/>
                <a:gridCol w="2726975"/>
                <a:gridCol w="692275"/>
                <a:gridCol w="1303000"/>
                <a:gridCol w="1479550"/>
              </a:tblGrid>
              <a:tr h="323850">
                <a:tc>
                  <a:txBody>
                    <a:bodyPr/>
                    <a:lstStyle/>
                    <a:p>
                      <a:pPr indent="0" lvl="0" marL="0" rtl="0" algn="l">
                        <a:lnSpc>
                          <a:spcPct val="115000"/>
                        </a:lnSpc>
                        <a:spcBef>
                          <a:spcPts val="0"/>
                        </a:spcBef>
                        <a:spcAft>
                          <a:spcPts val="0"/>
                        </a:spcAft>
                        <a:buNone/>
                      </a:pPr>
                      <a:r>
                        <a:rPr b="1" lang="en-US" sz="1200">
                          <a:solidFill>
                            <a:srgbClr val="FFFFFF"/>
                          </a:solidFill>
                          <a:latin typeface="Nunito"/>
                          <a:ea typeface="Nunito"/>
                          <a:cs typeface="Nunito"/>
                          <a:sym typeface="Nunito"/>
                        </a:rPr>
                        <a:t>Item</a:t>
                      </a:r>
                      <a:endParaRPr b="1" sz="1200">
                        <a:solidFill>
                          <a:srgbClr val="FFFFFF"/>
                        </a:solidFill>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1C4587"/>
                    </a:solidFill>
                  </a:tcPr>
                </a:tc>
                <a:tc>
                  <a:txBody>
                    <a:bodyPr/>
                    <a:lstStyle/>
                    <a:p>
                      <a:pPr indent="0" lvl="0" marL="0" rtl="0" algn="l">
                        <a:lnSpc>
                          <a:spcPct val="115000"/>
                        </a:lnSpc>
                        <a:spcBef>
                          <a:spcPts val="0"/>
                        </a:spcBef>
                        <a:spcAft>
                          <a:spcPts val="0"/>
                        </a:spcAft>
                        <a:buNone/>
                      </a:pPr>
                      <a:r>
                        <a:rPr b="1" lang="en-US" sz="1200">
                          <a:solidFill>
                            <a:srgbClr val="FFFFFF"/>
                          </a:solidFill>
                          <a:latin typeface="Nunito"/>
                          <a:ea typeface="Nunito"/>
                          <a:cs typeface="Nunito"/>
                          <a:sym typeface="Nunito"/>
                        </a:rPr>
                        <a:t>Description</a:t>
                      </a:r>
                      <a:endParaRPr b="1" sz="1200">
                        <a:solidFill>
                          <a:srgbClr val="FFFFFF"/>
                        </a:solidFill>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1C4587"/>
                    </a:solidFill>
                  </a:tcPr>
                </a:tc>
                <a:tc>
                  <a:txBody>
                    <a:bodyPr/>
                    <a:lstStyle/>
                    <a:p>
                      <a:pPr indent="0" lvl="0" marL="0" rtl="0" algn="l">
                        <a:lnSpc>
                          <a:spcPct val="115000"/>
                        </a:lnSpc>
                        <a:spcBef>
                          <a:spcPts val="0"/>
                        </a:spcBef>
                        <a:spcAft>
                          <a:spcPts val="0"/>
                        </a:spcAft>
                        <a:buNone/>
                      </a:pPr>
                      <a:r>
                        <a:rPr b="1" lang="en-US" sz="1200">
                          <a:solidFill>
                            <a:srgbClr val="FFFFFF"/>
                          </a:solidFill>
                          <a:latin typeface="Nunito"/>
                          <a:ea typeface="Nunito"/>
                          <a:cs typeface="Nunito"/>
                          <a:sym typeface="Nunito"/>
                        </a:rPr>
                        <a:t>UoM</a:t>
                      </a:r>
                      <a:endParaRPr b="1" sz="1200">
                        <a:solidFill>
                          <a:srgbClr val="FFFFFF"/>
                        </a:solidFill>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1C4587"/>
                    </a:solidFill>
                  </a:tcPr>
                </a:tc>
                <a:tc>
                  <a:txBody>
                    <a:bodyPr/>
                    <a:lstStyle/>
                    <a:p>
                      <a:pPr indent="0" lvl="0" marL="0" rtl="0" algn="l">
                        <a:lnSpc>
                          <a:spcPct val="115000"/>
                        </a:lnSpc>
                        <a:spcBef>
                          <a:spcPts val="0"/>
                        </a:spcBef>
                        <a:spcAft>
                          <a:spcPts val="0"/>
                        </a:spcAft>
                        <a:buNone/>
                      </a:pPr>
                      <a:r>
                        <a:rPr b="1" lang="en-US" sz="1200">
                          <a:solidFill>
                            <a:srgbClr val="FFFFFF"/>
                          </a:solidFill>
                          <a:latin typeface="Nunito"/>
                          <a:ea typeface="Nunito"/>
                          <a:cs typeface="Nunito"/>
                          <a:sym typeface="Nunito"/>
                        </a:rPr>
                        <a:t>Unit Cost (Kshs)</a:t>
                      </a:r>
                      <a:endParaRPr b="1" sz="1200">
                        <a:solidFill>
                          <a:srgbClr val="FFFFFF"/>
                        </a:solidFill>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1C4587"/>
                    </a:solidFill>
                  </a:tcPr>
                </a:tc>
                <a:tc>
                  <a:txBody>
                    <a:bodyPr/>
                    <a:lstStyle/>
                    <a:p>
                      <a:pPr indent="0" lvl="0" marL="0" rtl="0" algn="l">
                        <a:lnSpc>
                          <a:spcPct val="115000"/>
                        </a:lnSpc>
                        <a:spcBef>
                          <a:spcPts val="0"/>
                        </a:spcBef>
                        <a:spcAft>
                          <a:spcPts val="0"/>
                        </a:spcAft>
                        <a:buNone/>
                      </a:pPr>
                      <a:r>
                        <a:rPr b="1" lang="en-US" sz="1200">
                          <a:solidFill>
                            <a:srgbClr val="FFFFFF"/>
                          </a:solidFill>
                          <a:latin typeface="Nunito"/>
                          <a:ea typeface="Nunito"/>
                          <a:cs typeface="Nunito"/>
                          <a:sym typeface="Nunito"/>
                        </a:rPr>
                        <a:t>Unit Cost/KP(Kshs)</a:t>
                      </a:r>
                      <a:endParaRPr b="1" sz="1200">
                        <a:solidFill>
                          <a:srgbClr val="FFFFFF"/>
                        </a:solidFill>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1C4587"/>
                    </a:solidFill>
                  </a:tcPr>
                </a:tc>
              </a:tr>
              <a:tr h="200025">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Vehicle Lease</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Vehicle and fuel cost</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Month</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90000</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1023</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r>
              <a:tr h="200025">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Systems Group</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Fixed cost per KP for each visit</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KP</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1000</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1000</a:t>
                      </a:r>
                      <a:endParaRPr sz="1200">
                        <a:latin typeface="Nunito"/>
                        <a:ea typeface="Nunito"/>
                        <a:cs typeface="Nunito"/>
                        <a:sym typeface="Nunito"/>
                      </a:endParaRPr>
                    </a:p>
                  </a:txBody>
                  <a:tcPr marT="19050" marB="19050" marR="28575" marL="28575" anchor="b"/>
                </a:tc>
              </a:tr>
              <a:tr h="314325">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Weights &amp; Measures</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First time calibration</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KP</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2400</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2400</a:t>
                      </a:r>
                      <a:endParaRPr sz="1200">
                        <a:latin typeface="Nunito"/>
                        <a:ea typeface="Nunito"/>
                        <a:cs typeface="Nunito"/>
                        <a:sym typeface="Nunito"/>
                      </a:endParaRPr>
                    </a:p>
                  </a:txBody>
                  <a:tcPr marT="19050" marB="19050" marR="28575" marL="28575" anchor="b"/>
                </a:tc>
              </a:tr>
              <a:tr h="314325">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Type 6 Technician</a:t>
                      </a:r>
                      <a:endParaRPr sz="1200">
                        <a:latin typeface="Nunito"/>
                        <a:ea typeface="Nunito"/>
                        <a:cs typeface="Nunito"/>
                        <a:sym typeface="Nunito"/>
                      </a:endParaRPr>
                    </a:p>
                  </a:txBody>
                  <a:tcPr marT="19050" marB="19050" marR="28575" marL="28575"/>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Hourly rate for a licensed technician</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Hour</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1500</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3000</a:t>
                      </a:r>
                      <a:endParaRPr sz="1200">
                        <a:latin typeface="Nunito"/>
                        <a:ea typeface="Nunito"/>
                        <a:cs typeface="Nunito"/>
                        <a:sym typeface="Nunito"/>
                      </a:endParaRPr>
                    </a:p>
                  </a:txBody>
                  <a:tcPr marT="19050" marB="19050" marR="28575" marL="28575" anchor="b"/>
                </a:tc>
              </a:tr>
              <a:tr h="200025">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KNK Staff Cost</a:t>
                      </a:r>
                      <a:endParaRPr sz="1200">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Month</a:t>
                      </a:r>
                      <a:endParaRPr sz="1200">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Month</a:t>
                      </a:r>
                      <a:endParaRPr sz="1200">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160000</a:t>
                      </a:r>
                      <a:endParaRPr sz="1200">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1818</a:t>
                      </a:r>
                      <a:endParaRPr sz="1200">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US" sz="1200">
                          <a:latin typeface="Nunito"/>
                          <a:ea typeface="Nunito"/>
                          <a:cs typeface="Nunito"/>
                          <a:sym typeface="Nunito"/>
                        </a:rPr>
                        <a:t>Sub Total</a:t>
                      </a:r>
                      <a:endParaRPr b="1"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US" sz="1200">
                          <a:latin typeface="Nunito"/>
                          <a:ea typeface="Nunito"/>
                          <a:cs typeface="Nunito"/>
                          <a:sym typeface="Nunito"/>
                        </a:rPr>
                        <a:t>9241</a:t>
                      </a:r>
                      <a:endParaRPr b="1"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r>
            </a:tbl>
          </a:graphicData>
        </a:graphic>
      </p:graphicFrame>
      <p:graphicFrame>
        <p:nvGraphicFramePr>
          <p:cNvPr id="201" name="Google Shape;201;p23"/>
          <p:cNvGraphicFramePr/>
          <p:nvPr/>
        </p:nvGraphicFramePr>
        <p:xfrm>
          <a:off x="8123850" y="4329975"/>
          <a:ext cx="3000000" cy="3000000"/>
        </p:xfrm>
        <a:graphic>
          <a:graphicData uri="http://schemas.openxmlformats.org/drawingml/2006/table">
            <a:tbl>
              <a:tblPr>
                <a:noFill/>
                <a:tableStyleId>{D300E0CC-7766-4154-8A8C-86F0B758010B}</a:tableStyleId>
              </a:tblPr>
              <a:tblGrid>
                <a:gridCol w="1621800"/>
                <a:gridCol w="1004825"/>
                <a:gridCol w="1193925"/>
              </a:tblGrid>
              <a:tr h="323850">
                <a:tc>
                  <a:txBody>
                    <a:bodyPr/>
                    <a:lstStyle/>
                    <a:p>
                      <a:pPr indent="0" lvl="0" marL="0" rtl="0" algn="l">
                        <a:lnSpc>
                          <a:spcPct val="115000"/>
                        </a:lnSpc>
                        <a:spcBef>
                          <a:spcPts val="0"/>
                        </a:spcBef>
                        <a:spcAft>
                          <a:spcPts val="0"/>
                        </a:spcAft>
                        <a:buNone/>
                      </a:pPr>
                      <a:r>
                        <a:rPr b="1" lang="en-US" sz="1200">
                          <a:solidFill>
                            <a:srgbClr val="FFFFFF"/>
                          </a:solidFill>
                          <a:latin typeface="Nunito"/>
                          <a:ea typeface="Nunito"/>
                          <a:cs typeface="Nunito"/>
                          <a:sym typeface="Nunito"/>
                        </a:rPr>
                        <a:t>Item</a:t>
                      </a:r>
                      <a:endParaRPr b="1" sz="1200">
                        <a:solidFill>
                          <a:srgbClr val="FFFFFF"/>
                        </a:solidFill>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1C4587"/>
                    </a:solidFill>
                  </a:tcPr>
                </a:tc>
                <a:tc>
                  <a:txBody>
                    <a:bodyPr/>
                    <a:lstStyle/>
                    <a:p>
                      <a:pPr indent="0" lvl="0" marL="0" rtl="0" algn="l">
                        <a:lnSpc>
                          <a:spcPct val="115000"/>
                        </a:lnSpc>
                        <a:spcBef>
                          <a:spcPts val="0"/>
                        </a:spcBef>
                        <a:spcAft>
                          <a:spcPts val="0"/>
                        </a:spcAft>
                        <a:buNone/>
                      </a:pPr>
                      <a:r>
                        <a:rPr b="1" lang="en-US" sz="1200">
                          <a:solidFill>
                            <a:srgbClr val="FFFFFF"/>
                          </a:solidFill>
                          <a:latin typeface="Nunito"/>
                          <a:ea typeface="Nunito"/>
                          <a:cs typeface="Nunito"/>
                          <a:sym typeface="Nunito"/>
                        </a:rPr>
                        <a:t>Qty</a:t>
                      </a:r>
                      <a:endParaRPr b="1" sz="1200">
                        <a:solidFill>
                          <a:srgbClr val="FFFFFF"/>
                        </a:solidFill>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1C4587"/>
                    </a:solidFill>
                  </a:tcPr>
                </a:tc>
                <a:tc>
                  <a:txBody>
                    <a:bodyPr/>
                    <a:lstStyle/>
                    <a:p>
                      <a:pPr indent="0" lvl="0" marL="0" rtl="0" algn="l">
                        <a:lnSpc>
                          <a:spcPct val="115000"/>
                        </a:lnSpc>
                        <a:spcBef>
                          <a:spcPts val="0"/>
                        </a:spcBef>
                        <a:spcAft>
                          <a:spcPts val="0"/>
                        </a:spcAft>
                        <a:buNone/>
                      </a:pPr>
                      <a:r>
                        <a:rPr b="1" lang="en-US" sz="1200">
                          <a:solidFill>
                            <a:srgbClr val="FFFFFF"/>
                          </a:solidFill>
                          <a:latin typeface="Nunito"/>
                          <a:ea typeface="Nunito"/>
                          <a:cs typeface="Nunito"/>
                          <a:sym typeface="Nunito"/>
                        </a:rPr>
                        <a:t>Cost (Kshs)</a:t>
                      </a:r>
                      <a:endParaRPr b="1" sz="1200">
                        <a:solidFill>
                          <a:srgbClr val="FFFFFF"/>
                        </a:solidFill>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1C4587"/>
                    </a:solidFill>
                  </a:tcPr>
                </a:tc>
              </a:tr>
              <a:tr h="314325">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W&amp;M Seal balance</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167</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1543232</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r>
              <a:tr h="200025">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New KPs</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25</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231023</a:t>
                      </a:r>
                      <a:endParaRPr sz="1200">
                        <a:latin typeface="Nunito"/>
                        <a:ea typeface="Nunito"/>
                        <a:cs typeface="Nunito"/>
                        <a:sym typeface="Nunito"/>
                      </a:endParaRPr>
                    </a:p>
                  </a:txBody>
                  <a:tcPr marT="19050" marB="19050" marR="28575" marL="28575" anchor="b"/>
                </a:tc>
              </a:tr>
              <a:tr h="200025">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Maintenance KPs</a:t>
                      </a:r>
                      <a:endParaRPr sz="1200">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10</a:t>
                      </a:r>
                      <a:endParaRPr sz="1200">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92409</a:t>
                      </a:r>
                      <a:endParaRPr sz="1200">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US" sz="1200">
                          <a:latin typeface="Nunito"/>
                          <a:ea typeface="Nunito"/>
                          <a:cs typeface="Nunito"/>
                          <a:sym typeface="Nunito"/>
                        </a:rPr>
                        <a:t>Total</a:t>
                      </a:r>
                      <a:endParaRPr b="1"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solidFill>
                      <a:srgbClr val="FFFF00"/>
                    </a:solidFill>
                  </a:tcPr>
                </a:tc>
                <a:tc>
                  <a:txBody>
                    <a:bodyPr/>
                    <a:lstStyle/>
                    <a:p>
                      <a:pPr indent="0" lvl="0" marL="0" rtl="0" algn="l">
                        <a:spcBef>
                          <a:spcPts val="0"/>
                        </a:spcBef>
                        <a:spcAft>
                          <a:spcPts val="0"/>
                        </a:spcAft>
                        <a:buNone/>
                      </a:pPr>
                      <a:r>
                        <a:t/>
                      </a:r>
                      <a:endParaRPr b="1"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solidFill>
                      <a:srgbClr val="FFFF00"/>
                    </a:solidFill>
                  </a:tcPr>
                </a:tc>
                <a:tc>
                  <a:txBody>
                    <a:bodyPr/>
                    <a:lstStyle/>
                    <a:p>
                      <a:pPr indent="0" lvl="0" marL="0" rtl="0" algn="l">
                        <a:lnSpc>
                          <a:spcPct val="115000"/>
                        </a:lnSpc>
                        <a:spcBef>
                          <a:spcPts val="0"/>
                        </a:spcBef>
                        <a:spcAft>
                          <a:spcPts val="0"/>
                        </a:spcAft>
                        <a:buNone/>
                      </a:pPr>
                      <a:r>
                        <a:rPr b="1" lang="en-US" sz="1200">
                          <a:latin typeface="Nunito"/>
                          <a:ea typeface="Nunito"/>
                          <a:cs typeface="Nunito"/>
                          <a:sym typeface="Nunito"/>
                        </a:rPr>
                        <a:t>1866664</a:t>
                      </a:r>
                      <a:endParaRPr b="1"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solidFill>
                      <a:srgbClr val="FFFF00"/>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4"/>
          <p:cNvSpPr txBox="1"/>
          <p:nvPr>
            <p:ph type="title"/>
          </p:nvPr>
        </p:nvSpPr>
        <p:spPr>
          <a:xfrm>
            <a:off x="1161000" y="71868"/>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Implementation - Phase 2</a:t>
            </a:r>
            <a:endParaRPr/>
          </a:p>
        </p:txBody>
      </p:sp>
      <p:sp>
        <p:nvSpPr>
          <p:cNvPr id="208" name="Google Shape;208;p24"/>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09" name="Google Shape;209;p24"/>
          <p:cNvSpPr txBox="1"/>
          <p:nvPr/>
        </p:nvSpPr>
        <p:spPr>
          <a:xfrm>
            <a:off x="82725" y="1065525"/>
            <a:ext cx="6659400" cy="32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Nunito"/>
                <a:ea typeface="Nunito"/>
                <a:cs typeface="Nunito"/>
                <a:sym typeface="Nunito"/>
              </a:rPr>
              <a:t>Phase 2</a:t>
            </a:r>
            <a:r>
              <a:rPr lang="en-US" sz="1200">
                <a:latin typeface="Nunito"/>
                <a:ea typeface="Nunito"/>
                <a:cs typeface="Nunito"/>
                <a:sym typeface="Nunito"/>
              </a:rPr>
              <a:t> of the project entails KOKOpoints due for the following activities</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3 month due</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New deployed KPs</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Maintenance calibration incidents</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rPr lang="en-US" sz="1200">
                <a:latin typeface="Nunito"/>
                <a:ea typeface="Nunito"/>
                <a:cs typeface="Nunito"/>
                <a:sym typeface="Nunito"/>
              </a:rPr>
              <a:t>Phase 2 field roll out estimated to take 4 weeks. The activities involved will be</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rPr b="1" lang="en-US" sz="1200">
                <a:latin typeface="Nunito"/>
                <a:ea typeface="Nunito"/>
                <a:cs typeface="Nunito"/>
                <a:sym typeface="Nunito"/>
              </a:rPr>
              <a:t>Calibration</a:t>
            </a:r>
            <a:endParaRPr b="1"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Break SG seal and W&amp;M seal if available</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Change the SMV and dispense tray and calibrate the KP</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SG seals the KP and later W&amp;M seals the KP</a:t>
            </a:r>
            <a:endParaRPr sz="1200">
              <a:latin typeface="Nunito"/>
              <a:ea typeface="Nunito"/>
              <a:cs typeface="Nunito"/>
              <a:sym typeface="Nunito"/>
            </a:endParaRPr>
          </a:p>
          <a:p>
            <a:pPr indent="0" lvl="0" marL="0" rtl="0" algn="l">
              <a:spcBef>
                <a:spcPts val="0"/>
              </a:spcBef>
              <a:spcAft>
                <a:spcPts val="0"/>
              </a:spcAft>
              <a:buNone/>
            </a:pPr>
            <a:r>
              <a:t/>
            </a:r>
            <a:endParaRPr b="1" sz="1200">
              <a:latin typeface="Nunito"/>
              <a:ea typeface="Nunito"/>
              <a:cs typeface="Nunito"/>
              <a:sym typeface="Nunito"/>
            </a:endParaRPr>
          </a:p>
          <a:p>
            <a:pPr indent="0" lvl="0" marL="0" rtl="0" algn="l">
              <a:spcBef>
                <a:spcPts val="0"/>
              </a:spcBef>
              <a:spcAft>
                <a:spcPts val="0"/>
              </a:spcAft>
              <a:buNone/>
            </a:pPr>
            <a:r>
              <a:rPr b="1" lang="en-US" sz="1200">
                <a:latin typeface="Nunito"/>
                <a:ea typeface="Nunito"/>
                <a:cs typeface="Nunito"/>
                <a:sym typeface="Nunito"/>
              </a:rPr>
              <a:t>Other</a:t>
            </a:r>
            <a:endParaRPr b="1"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Fit in the rubber grommet</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Adjust the</a:t>
            </a:r>
            <a:r>
              <a:rPr lang="en-US" sz="1200">
                <a:latin typeface="Nunito"/>
                <a:ea typeface="Nunito"/>
                <a:cs typeface="Nunito"/>
                <a:sym typeface="Nunito"/>
              </a:rPr>
              <a:t> PVRV </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rPr b="1" lang="en-US" sz="1200">
                <a:latin typeface="Nunito"/>
                <a:ea typeface="Nunito"/>
                <a:cs typeface="Nunito"/>
                <a:sym typeface="Nunito"/>
              </a:rPr>
              <a:t>Cost Breakdown</a:t>
            </a:r>
            <a:endParaRPr b="1"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p:txBody>
      </p:sp>
      <p:graphicFrame>
        <p:nvGraphicFramePr>
          <p:cNvPr id="210" name="Google Shape;210;p24"/>
          <p:cNvGraphicFramePr/>
          <p:nvPr/>
        </p:nvGraphicFramePr>
        <p:xfrm>
          <a:off x="82713" y="4329975"/>
          <a:ext cx="3000000" cy="3000000"/>
        </p:xfrm>
        <a:graphic>
          <a:graphicData uri="http://schemas.openxmlformats.org/drawingml/2006/table">
            <a:tbl>
              <a:tblPr>
                <a:noFill/>
                <a:tableStyleId>{D300E0CC-7766-4154-8A8C-86F0B758010B}</a:tableStyleId>
              </a:tblPr>
              <a:tblGrid>
                <a:gridCol w="1557600"/>
                <a:gridCol w="2726975"/>
                <a:gridCol w="692275"/>
                <a:gridCol w="1303000"/>
                <a:gridCol w="1479550"/>
              </a:tblGrid>
              <a:tr h="323850">
                <a:tc>
                  <a:txBody>
                    <a:bodyPr/>
                    <a:lstStyle/>
                    <a:p>
                      <a:pPr indent="0" lvl="0" marL="0" rtl="0" algn="l">
                        <a:lnSpc>
                          <a:spcPct val="115000"/>
                        </a:lnSpc>
                        <a:spcBef>
                          <a:spcPts val="0"/>
                        </a:spcBef>
                        <a:spcAft>
                          <a:spcPts val="0"/>
                        </a:spcAft>
                        <a:buNone/>
                      </a:pPr>
                      <a:r>
                        <a:rPr b="1" lang="en-US" sz="1200">
                          <a:solidFill>
                            <a:srgbClr val="FFFFFF"/>
                          </a:solidFill>
                          <a:latin typeface="Nunito"/>
                          <a:ea typeface="Nunito"/>
                          <a:cs typeface="Nunito"/>
                          <a:sym typeface="Nunito"/>
                        </a:rPr>
                        <a:t>Item</a:t>
                      </a:r>
                      <a:endParaRPr b="1" sz="1200">
                        <a:solidFill>
                          <a:srgbClr val="FFFFFF"/>
                        </a:solidFill>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1C4587"/>
                    </a:solidFill>
                  </a:tcPr>
                </a:tc>
                <a:tc>
                  <a:txBody>
                    <a:bodyPr/>
                    <a:lstStyle/>
                    <a:p>
                      <a:pPr indent="0" lvl="0" marL="0" rtl="0" algn="l">
                        <a:lnSpc>
                          <a:spcPct val="115000"/>
                        </a:lnSpc>
                        <a:spcBef>
                          <a:spcPts val="0"/>
                        </a:spcBef>
                        <a:spcAft>
                          <a:spcPts val="0"/>
                        </a:spcAft>
                        <a:buNone/>
                      </a:pPr>
                      <a:r>
                        <a:rPr b="1" lang="en-US" sz="1200">
                          <a:solidFill>
                            <a:srgbClr val="FFFFFF"/>
                          </a:solidFill>
                          <a:latin typeface="Nunito"/>
                          <a:ea typeface="Nunito"/>
                          <a:cs typeface="Nunito"/>
                          <a:sym typeface="Nunito"/>
                        </a:rPr>
                        <a:t>Description</a:t>
                      </a:r>
                      <a:endParaRPr b="1" sz="1200">
                        <a:solidFill>
                          <a:srgbClr val="FFFFFF"/>
                        </a:solidFill>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1C4587"/>
                    </a:solidFill>
                  </a:tcPr>
                </a:tc>
                <a:tc>
                  <a:txBody>
                    <a:bodyPr/>
                    <a:lstStyle/>
                    <a:p>
                      <a:pPr indent="0" lvl="0" marL="0" rtl="0" algn="l">
                        <a:lnSpc>
                          <a:spcPct val="115000"/>
                        </a:lnSpc>
                        <a:spcBef>
                          <a:spcPts val="0"/>
                        </a:spcBef>
                        <a:spcAft>
                          <a:spcPts val="0"/>
                        </a:spcAft>
                        <a:buNone/>
                      </a:pPr>
                      <a:r>
                        <a:rPr b="1" lang="en-US" sz="1200">
                          <a:solidFill>
                            <a:srgbClr val="FFFFFF"/>
                          </a:solidFill>
                          <a:latin typeface="Nunito"/>
                          <a:ea typeface="Nunito"/>
                          <a:cs typeface="Nunito"/>
                          <a:sym typeface="Nunito"/>
                        </a:rPr>
                        <a:t>UoM</a:t>
                      </a:r>
                      <a:endParaRPr b="1" sz="1200">
                        <a:solidFill>
                          <a:srgbClr val="FFFFFF"/>
                        </a:solidFill>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1C4587"/>
                    </a:solidFill>
                  </a:tcPr>
                </a:tc>
                <a:tc>
                  <a:txBody>
                    <a:bodyPr/>
                    <a:lstStyle/>
                    <a:p>
                      <a:pPr indent="0" lvl="0" marL="0" rtl="0" algn="l">
                        <a:lnSpc>
                          <a:spcPct val="115000"/>
                        </a:lnSpc>
                        <a:spcBef>
                          <a:spcPts val="0"/>
                        </a:spcBef>
                        <a:spcAft>
                          <a:spcPts val="0"/>
                        </a:spcAft>
                        <a:buNone/>
                      </a:pPr>
                      <a:r>
                        <a:rPr b="1" lang="en-US" sz="1200">
                          <a:solidFill>
                            <a:srgbClr val="FFFFFF"/>
                          </a:solidFill>
                          <a:latin typeface="Nunito"/>
                          <a:ea typeface="Nunito"/>
                          <a:cs typeface="Nunito"/>
                          <a:sym typeface="Nunito"/>
                        </a:rPr>
                        <a:t>Unit Cost (Kshs)</a:t>
                      </a:r>
                      <a:endParaRPr b="1" sz="1200">
                        <a:solidFill>
                          <a:srgbClr val="FFFFFF"/>
                        </a:solidFill>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1C4587"/>
                    </a:solidFill>
                  </a:tcPr>
                </a:tc>
                <a:tc>
                  <a:txBody>
                    <a:bodyPr/>
                    <a:lstStyle/>
                    <a:p>
                      <a:pPr indent="0" lvl="0" marL="0" rtl="0" algn="l">
                        <a:lnSpc>
                          <a:spcPct val="115000"/>
                        </a:lnSpc>
                        <a:spcBef>
                          <a:spcPts val="0"/>
                        </a:spcBef>
                        <a:spcAft>
                          <a:spcPts val="0"/>
                        </a:spcAft>
                        <a:buNone/>
                      </a:pPr>
                      <a:r>
                        <a:rPr b="1" lang="en-US" sz="1200">
                          <a:solidFill>
                            <a:srgbClr val="FFFFFF"/>
                          </a:solidFill>
                          <a:latin typeface="Nunito"/>
                          <a:ea typeface="Nunito"/>
                          <a:cs typeface="Nunito"/>
                          <a:sym typeface="Nunito"/>
                        </a:rPr>
                        <a:t>Unit Cost/KP(Kshs)</a:t>
                      </a:r>
                      <a:endParaRPr b="1" sz="1200">
                        <a:solidFill>
                          <a:srgbClr val="FFFFFF"/>
                        </a:solidFill>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1C4587"/>
                    </a:solidFill>
                  </a:tcPr>
                </a:tc>
              </a:tr>
              <a:tr h="200025">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Vehicle Lease</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Vehicle and fuel cost</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Month</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90000</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1023</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r>
              <a:tr h="200025">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Systems Group</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Fixed cost per KP for each visit</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KP</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1000</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1000</a:t>
                      </a:r>
                      <a:endParaRPr sz="1200">
                        <a:latin typeface="Nunito"/>
                        <a:ea typeface="Nunito"/>
                        <a:cs typeface="Nunito"/>
                        <a:sym typeface="Nunito"/>
                      </a:endParaRPr>
                    </a:p>
                  </a:txBody>
                  <a:tcPr marT="19050" marB="19050" marR="28575" marL="28575" anchor="b"/>
                </a:tc>
              </a:tr>
              <a:tr h="314325">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Weights &amp; Measures</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First time calibration</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KP</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2400</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2400</a:t>
                      </a:r>
                      <a:endParaRPr sz="1200">
                        <a:latin typeface="Nunito"/>
                        <a:ea typeface="Nunito"/>
                        <a:cs typeface="Nunito"/>
                        <a:sym typeface="Nunito"/>
                      </a:endParaRPr>
                    </a:p>
                  </a:txBody>
                  <a:tcPr marT="19050" marB="19050" marR="28575" marL="28575" anchor="b"/>
                </a:tc>
              </a:tr>
              <a:tr h="314325">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Type 6 Technician</a:t>
                      </a:r>
                      <a:endParaRPr sz="1200">
                        <a:latin typeface="Nunito"/>
                        <a:ea typeface="Nunito"/>
                        <a:cs typeface="Nunito"/>
                        <a:sym typeface="Nunito"/>
                      </a:endParaRPr>
                    </a:p>
                  </a:txBody>
                  <a:tcPr marT="19050" marB="19050" marR="28575" marL="28575"/>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H</a:t>
                      </a:r>
                      <a:r>
                        <a:rPr lang="en-US" sz="1200">
                          <a:latin typeface="Nunito"/>
                          <a:ea typeface="Nunito"/>
                          <a:cs typeface="Nunito"/>
                          <a:sym typeface="Nunito"/>
                        </a:rPr>
                        <a:t>ourly rate for a licensed technician</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Hour</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1500</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3000</a:t>
                      </a:r>
                      <a:endParaRPr sz="1200">
                        <a:latin typeface="Nunito"/>
                        <a:ea typeface="Nunito"/>
                        <a:cs typeface="Nunito"/>
                        <a:sym typeface="Nunito"/>
                      </a:endParaRPr>
                    </a:p>
                  </a:txBody>
                  <a:tcPr marT="19050" marB="19050" marR="28575" marL="28575" anchor="b"/>
                </a:tc>
              </a:tr>
              <a:tr h="200025">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KNK Staff Cost</a:t>
                      </a:r>
                      <a:endParaRPr sz="1200">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Month</a:t>
                      </a:r>
                      <a:endParaRPr sz="1200">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Month</a:t>
                      </a:r>
                      <a:endParaRPr sz="1200">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160000</a:t>
                      </a:r>
                      <a:endParaRPr sz="1200">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1818</a:t>
                      </a:r>
                      <a:endParaRPr sz="1200">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US" sz="1200">
                          <a:latin typeface="Nunito"/>
                          <a:ea typeface="Nunito"/>
                          <a:cs typeface="Nunito"/>
                          <a:sym typeface="Nunito"/>
                        </a:rPr>
                        <a:t>Sub </a:t>
                      </a:r>
                      <a:r>
                        <a:rPr b="1" lang="en-US" sz="1200">
                          <a:latin typeface="Nunito"/>
                          <a:ea typeface="Nunito"/>
                          <a:cs typeface="Nunito"/>
                          <a:sym typeface="Nunito"/>
                        </a:rPr>
                        <a:t>Total</a:t>
                      </a:r>
                      <a:endParaRPr b="1"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US" sz="1200">
                          <a:latin typeface="Nunito"/>
                          <a:ea typeface="Nunito"/>
                          <a:cs typeface="Nunito"/>
                          <a:sym typeface="Nunito"/>
                        </a:rPr>
                        <a:t>9241</a:t>
                      </a:r>
                      <a:endParaRPr b="1"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r>
            </a:tbl>
          </a:graphicData>
        </a:graphic>
      </p:graphicFrame>
      <p:graphicFrame>
        <p:nvGraphicFramePr>
          <p:cNvPr id="211" name="Google Shape;211;p24"/>
          <p:cNvGraphicFramePr/>
          <p:nvPr/>
        </p:nvGraphicFramePr>
        <p:xfrm>
          <a:off x="8123875" y="4329975"/>
          <a:ext cx="3000000" cy="3000000"/>
        </p:xfrm>
        <a:graphic>
          <a:graphicData uri="http://schemas.openxmlformats.org/drawingml/2006/table">
            <a:tbl>
              <a:tblPr>
                <a:noFill/>
                <a:tableStyleId>{D300E0CC-7766-4154-8A8C-86F0B758010B}</a:tableStyleId>
              </a:tblPr>
              <a:tblGrid>
                <a:gridCol w="1621775"/>
                <a:gridCol w="1004825"/>
                <a:gridCol w="1193925"/>
              </a:tblGrid>
              <a:tr h="323850">
                <a:tc>
                  <a:txBody>
                    <a:bodyPr/>
                    <a:lstStyle/>
                    <a:p>
                      <a:pPr indent="0" lvl="0" marL="0" rtl="0" algn="l">
                        <a:lnSpc>
                          <a:spcPct val="115000"/>
                        </a:lnSpc>
                        <a:spcBef>
                          <a:spcPts val="0"/>
                        </a:spcBef>
                        <a:spcAft>
                          <a:spcPts val="0"/>
                        </a:spcAft>
                        <a:buNone/>
                      </a:pPr>
                      <a:r>
                        <a:rPr b="1" lang="en-US" sz="1200">
                          <a:solidFill>
                            <a:srgbClr val="FFFFFF"/>
                          </a:solidFill>
                          <a:latin typeface="Nunito"/>
                          <a:ea typeface="Nunito"/>
                          <a:cs typeface="Nunito"/>
                          <a:sym typeface="Nunito"/>
                        </a:rPr>
                        <a:t>Item</a:t>
                      </a:r>
                      <a:endParaRPr b="1" sz="1200">
                        <a:solidFill>
                          <a:srgbClr val="FFFFFF"/>
                        </a:solidFill>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1C4587"/>
                    </a:solidFill>
                  </a:tcPr>
                </a:tc>
                <a:tc>
                  <a:txBody>
                    <a:bodyPr/>
                    <a:lstStyle/>
                    <a:p>
                      <a:pPr indent="0" lvl="0" marL="0" rtl="0" algn="l">
                        <a:lnSpc>
                          <a:spcPct val="115000"/>
                        </a:lnSpc>
                        <a:spcBef>
                          <a:spcPts val="0"/>
                        </a:spcBef>
                        <a:spcAft>
                          <a:spcPts val="0"/>
                        </a:spcAft>
                        <a:buNone/>
                      </a:pPr>
                      <a:r>
                        <a:rPr b="1" lang="en-US" sz="1200">
                          <a:solidFill>
                            <a:srgbClr val="FFFFFF"/>
                          </a:solidFill>
                          <a:latin typeface="Nunito"/>
                          <a:ea typeface="Nunito"/>
                          <a:cs typeface="Nunito"/>
                          <a:sym typeface="Nunito"/>
                        </a:rPr>
                        <a:t>Qty</a:t>
                      </a:r>
                      <a:endParaRPr b="1" sz="1200">
                        <a:solidFill>
                          <a:srgbClr val="FFFFFF"/>
                        </a:solidFill>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1C4587"/>
                    </a:solidFill>
                  </a:tcPr>
                </a:tc>
                <a:tc>
                  <a:txBody>
                    <a:bodyPr/>
                    <a:lstStyle/>
                    <a:p>
                      <a:pPr indent="0" lvl="0" marL="0" rtl="0" algn="l">
                        <a:lnSpc>
                          <a:spcPct val="115000"/>
                        </a:lnSpc>
                        <a:spcBef>
                          <a:spcPts val="0"/>
                        </a:spcBef>
                        <a:spcAft>
                          <a:spcPts val="0"/>
                        </a:spcAft>
                        <a:buNone/>
                      </a:pPr>
                      <a:r>
                        <a:rPr b="1" lang="en-US" sz="1200">
                          <a:solidFill>
                            <a:srgbClr val="FFFFFF"/>
                          </a:solidFill>
                          <a:latin typeface="Nunito"/>
                          <a:ea typeface="Nunito"/>
                          <a:cs typeface="Nunito"/>
                          <a:sym typeface="Nunito"/>
                        </a:rPr>
                        <a:t>Cost (Kshs)</a:t>
                      </a:r>
                      <a:endParaRPr b="1" sz="1200">
                        <a:solidFill>
                          <a:srgbClr val="FFFFFF"/>
                        </a:solidFill>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1C4587"/>
                    </a:solidFill>
                  </a:tcPr>
                </a:tc>
              </a:tr>
              <a:tr h="314325">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3 month verification</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205</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1894386</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r>
              <a:tr h="200025">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New KPs</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25</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231023</a:t>
                      </a:r>
                      <a:endParaRPr sz="1200">
                        <a:latin typeface="Nunito"/>
                        <a:ea typeface="Nunito"/>
                        <a:cs typeface="Nunito"/>
                        <a:sym typeface="Nunito"/>
                      </a:endParaRPr>
                    </a:p>
                  </a:txBody>
                  <a:tcPr marT="19050" marB="19050" marR="28575" marL="28575" anchor="b"/>
                </a:tc>
              </a:tr>
              <a:tr h="200025">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Maintenance KPs</a:t>
                      </a:r>
                      <a:endParaRPr sz="1200">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10</a:t>
                      </a:r>
                      <a:endParaRPr sz="1200">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92409</a:t>
                      </a:r>
                      <a:endParaRPr sz="1200">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US" sz="1200">
                          <a:latin typeface="Nunito"/>
                          <a:ea typeface="Nunito"/>
                          <a:cs typeface="Nunito"/>
                          <a:sym typeface="Nunito"/>
                        </a:rPr>
                        <a:t>Total</a:t>
                      </a:r>
                      <a:endParaRPr b="1"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solidFill>
                      <a:srgbClr val="FFFF00"/>
                    </a:solidFill>
                  </a:tcPr>
                </a:tc>
                <a:tc>
                  <a:txBody>
                    <a:bodyPr/>
                    <a:lstStyle/>
                    <a:p>
                      <a:pPr indent="0" lvl="0" marL="0" rtl="0" algn="l">
                        <a:spcBef>
                          <a:spcPts val="0"/>
                        </a:spcBef>
                        <a:spcAft>
                          <a:spcPts val="0"/>
                        </a:spcAft>
                        <a:buNone/>
                      </a:pPr>
                      <a:r>
                        <a:t/>
                      </a:r>
                      <a:endParaRPr b="1"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solidFill>
                      <a:srgbClr val="FFFF00"/>
                    </a:solidFill>
                  </a:tcPr>
                </a:tc>
                <a:tc>
                  <a:txBody>
                    <a:bodyPr/>
                    <a:lstStyle/>
                    <a:p>
                      <a:pPr indent="0" lvl="0" marL="0" rtl="0" algn="l">
                        <a:lnSpc>
                          <a:spcPct val="115000"/>
                        </a:lnSpc>
                        <a:spcBef>
                          <a:spcPts val="0"/>
                        </a:spcBef>
                        <a:spcAft>
                          <a:spcPts val="0"/>
                        </a:spcAft>
                        <a:buNone/>
                      </a:pPr>
                      <a:r>
                        <a:rPr b="1" lang="en-US" sz="1200">
                          <a:latin typeface="Nunito"/>
                          <a:ea typeface="Nunito"/>
                          <a:cs typeface="Nunito"/>
                          <a:sym typeface="Nunito"/>
                        </a:rPr>
                        <a:t>2217818</a:t>
                      </a:r>
                      <a:endParaRPr b="1"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solidFill>
                      <a:srgbClr val="FFFF00"/>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5"/>
          <p:cNvSpPr txBox="1"/>
          <p:nvPr>
            <p:ph type="title"/>
          </p:nvPr>
        </p:nvSpPr>
        <p:spPr>
          <a:xfrm>
            <a:off x="1161000" y="71868"/>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Implementation - Phase 3</a:t>
            </a:r>
            <a:endParaRPr/>
          </a:p>
        </p:txBody>
      </p:sp>
      <p:sp>
        <p:nvSpPr>
          <p:cNvPr id="218" name="Google Shape;218;p25"/>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19" name="Google Shape;219;p25"/>
          <p:cNvSpPr txBox="1"/>
          <p:nvPr/>
        </p:nvSpPr>
        <p:spPr>
          <a:xfrm>
            <a:off x="82725" y="1065525"/>
            <a:ext cx="6659400" cy="32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Nunito"/>
                <a:ea typeface="Nunito"/>
                <a:cs typeface="Nunito"/>
                <a:sym typeface="Nunito"/>
              </a:rPr>
              <a:t>Phase 3</a:t>
            </a:r>
            <a:r>
              <a:rPr lang="en-US" sz="1200">
                <a:latin typeface="Nunito"/>
                <a:ea typeface="Nunito"/>
                <a:cs typeface="Nunito"/>
                <a:sym typeface="Nunito"/>
              </a:rPr>
              <a:t> of the project entails KOKOpoints due for the following activities</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6 month due</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New deployed KPs</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Maintenance calibration incidents</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rPr lang="en-US" sz="1200">
                <a:solidFill>
                  <a:schemeClr val="dk1"/>
                </a:solidFill>
                <a:latin typeface="Nunito"/>
                <a:ea typeface="Nunito"/>
                <a:cs typeface="Nunito"/>
                <a:sym typeface="Nunito"/>
              </a:rPr>
              <a:t>Phase 3 field roll out estimated to take 4 weeks. The activities involved will be</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rPr b="1" lang="en-US" sz="1200">
                <a:latin typeface="Nunito"/>
                <a:ea typeface="Nunito"/>
                <a:cs typeface="Nunito"/>
                <a:sym typeface="Nunito"/>
              </a:rPr>
              <a:t>Calibration</a:t>
            </a:r>
            <a:endParaRPr b="1"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Break SG seal and W&amp;M seal if available</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Change the SMV and dispense tray and calibrate the KP</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SG seals the KP and later W&amp;M seals the KP</a:t>
            </a:r>
            <a:endParaRPr sz="1200">
              <a:latin typeface="Nunito"/>
              <a:ea typeface="Nunito"/>
              <a:cs typeface="Nunito"/>
              <a:sym typeface="Nunito"/>
            </a:endParaRPr>
          </a:p>
          <a:p>
            <a:pPr indent="0" lvl="0" marL="0" rtl="0" algn="l">
              <a:spcBef>
                <a:spcPts val="0"/>
              </a:spcBef>
              <a:spcAft>
                <a:spcPts val="0"/>
              </a:spcAft>
              <a:buNone/>
            </a:pPr>
            <a:r>
              <a:t/>
            </a:r>
            <a:endParaRPr b="1" sz="1200">
              <a:latin typeface="Nunito"/>
              <a:ea typeface="Nunito"/>
              <a:cs typeface="Nunito"/>
              <a:sym typeface="Nunito"/>
            </a:endParaRPr>
          </a:p>
          <a:p>
            <a:pPr indent="0" lvl="0" marL="0" rtl="0" algn="l">
              <a:spcBef>
                <a:spcPts val="0"/>
              </a:spcBef>
              <a:spcAft>
                <a:spcPts val="0"/>
              </a:spcAft>
              <a:buNone/>
            </a:pPr>
            <a:r>
              <a:rPr b="1" lang="en-US" sz="1200">
                <a:latin typeface="Nunito"/>
                <a:ea typeface="Nunito"/>
                <a:cs typeface="Nunito"/>
                <a:sym typeface="Nunito"/>
              </a:rPr>
              <a:t>Other</a:t>
            </a:r>
            <a:endParaRPr b="1"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Fit in the rubber grommet</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Adjust the PVRV </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rPr b="1" lang="en-US" sz="1200">
                <a:latin typeface="Nunito"/>
                <a:ea typeface="Nunito"/>
                <a:cs typeface="Nunito"/>
                <a:sym typeface="Nunito"/>
              </a:rPr>
              <a:t>Cost Breakdown</a:t>
            </a:r>
            <a:endParaRPr b="1"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p:txBody>
      </p:sp>
      <p:graphicFrame>
        <p:nvGraphicFramePr>
          <p:cNvPr id="220" name="Google Shape;220;p25"/>
          <p:cNvGraphicFramePr/>
          <p:nvPr/>
        </p:nvGraphicFramePr>
        <p:xfrm>
          <a:off x="82713" y="4329975"/>
          <a:ext cx="3000000" cy="3000000"/>
        </p:xfrm>
        <a:graphic>
          <a:graphicData uri="http://schemas.openxmlformats.org/drawingml/2006/table">
            <a:tbl>
              <a:tblPr>
                <a:noFill/>
                <a:tableStyleId>{D300E0CC-7766-4154-8A8C-86F0B758010B}</a:tableStyleId>
              </a:tblPr>
              <a:tblGrid>
                <a:gridCol w="1557600"/>
                <a:gridCol w="2726975"/>
                <a:gridCol w="692275"/>
                <a:gridCol w="1303000"/>
                <a:gridCol w="1479550"/>
              </a:tblGrid>
              <a:tr h="323850">
                <a:tc>
                  <a:txBody>
                    <a:bodyPr/>
                    <a:lstStyle/>
                    <a:p>
                      <a:pPr indent="0" lvl="0" marL="0" rtl="0" algn="l">
                        <a:lnSpc>
                          <a:spcPct val="115000"/>
                        </a:lnSpc>
                        <a:spcBef>
                          <a:spcPts val="0"/>
                        </a:spcBef>
                        <a:spcAft>
                          <a:spcPts val="0"/>
                        </a:spcAft>
                        <a:buNone/>
                      </a:pPr>
                      <a:r>
                        <a:rPr b="1" lang="en-US" sz="1200">
                          <a:solidFill>
                            <a:srgbClr val="FFFFFF"/>
                          </a:solidFill>
                          <a:latin typeface="Nunito"/>
                          <a:ea typeface="Nunito"/>
                          <a:cs typeface="Nunito"/>
                          <a:sym typeface="Nunito"/>
                        </a:rPr>
                        <a:t>Item</a:t>
                      </a:r>
                      <a:endParaRPr b="1" sz="1200">
                        <a:solidFill>
                          <a:srgbClr val="FFFFFF"/>
                        </a:solidFill>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1C4587"/>
                    </a:solidFill>
                  </a:tcPr>
                </a:tc>
                <a:tc>
                  <a:txBody>
                    <a:bodyPr/>
                    <a:lstStyle/>
                    <a:p>
                      <a:pPr indent="0" lvl="0" marL="0" rtl="0" algn="l">
                        <a:lnSpc>
                          <a:spcPct val="115000"/>
                        </a:lnSpc>
                        <a:spcBef>
                          <a:spcPts val="0"/>
                        </a:spcBef>
                        <a:spcAft>
                          <a:spcPts val="0"/>
                        </a:spcAft>
                        <a:buNone/>
                      </a:pPr>
                      <a:r>
                        <a:rPr b="1" lang="en-US" sz="1200">
                          <a:solidFill>
                            <a:srgbClr val="FFFFFF"/>
                          </a:solidFill>
                          <a:latin typeface="Nunito"/>
                          <a:ea typeface="Nunito"/>
                          <a:cs typeface="Nunito"/>
                          <a:sym typeface="Nunito"/>
                        </a:rPr>
                        <a:t>Description</a:t>
                      </a:r>
                      <a:endParaRPr b="1" sz="1200">
                        <a:solidFill>
                          <a:srgbClr val="FFFFFF"/>
                        </a:solidFill>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1C4587"/>
                    </a:solidFill>
                  </a:tcPr>
                </a:tc>
                <a:tc>
                  <a:txBody>
                    <a:bodyPr/>
                    <a:lstStyle/>
                    <a:p>
                      <a:pPr indent="0" lvl="0" marL="0" rtl="0" algn="l">
                        <a:lnSpc>
                          <a:spcPct val="115000"/>
                        </a:lnSpc>
                        <a:spcBef>
                          <a:spcPts val="0"/>
                        </a:spcBef>
                        <a:spcAft>
                          <a:spcPts val="0"/>
                        </a:spcAft>
                        <a:buNone/>
                      </a:pPr>
                      <a:r>
                        <a:rPr b="1" lang="en-US" sz="1200">
                          <a:solidFill>
                            <a:srgbClr val="FFFFFF"/>
                          </a:solidFill>
                          <a:latin typeface="Nunito"/>
                          <a:ea typeface="Nunito"/>
                          <a:cs typeface="Nunito"/>
                          <a:sym typeface="Nunito"/>
                        </a:rPr>
                        <a:t>UoM</a:t>
                      </a:r>
                      <a:endParaRPr b="1" sz="1200">
                        <a:solidFill>
                          <a:srgbClr val="FFFFFF"/>
                        </a:solidFill>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1C4587"/>
                    </a:solidFill>
                  </a:tcPr>
                </a:tc>
                <a:tc>
                  <a:txBody>
                    <a:bodyPr/>
                    <a:lstStyle/>
                    <a:p>
                      <a:pPr indent="0" lvl="0" marL="0" rtl="0" algn="l">
                        <a:lnSpc>
                          <a:spcPct val="115000"/>
                        </a:lnSpc>
                        <a:spcBef>
                          <a:spcPts val="0"/>
                        </a:spcBef>
                        <a:spcAft>
                          <a:spcPts val="0"/>
                        </a:spcAft>
                        <a:buNone/>
                      </a:pPr>
                      <a:r>
                        <a:rPr b="1" lang="en-US" sz="1200">
                          <a:solidFill>
                            <a:srgbClr val="FFFFFF"/>
                          </a:solidFill>
                          <a:latin typeface="Nunito"/>
                          <a:ea typeface="Nunito"/>
                          <a:cs typeface="Nunito"/>
                          <a:sym typeface="Nunito"/>
                        </a:rPr>
                        <a:t>Unit Cost (Kshs)</a:t>
                      </a:r>
                      <a:endParaRPr b="1" sz="1200">
                        <a:solidFill>
                          <a:srgbClr val="FFFFFF"/>
                        </a:solidFill>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1C4587"/>
                    </a:solidFill>
                  </a:tcPr>
                </a:tc>
                <a:tc>
                  <a:txBody>
                    <a:bodyPr/>
                    <a:lstStyle/>
                    <a:p>
                      <a:pPr indent="0" lvl="0" marL="0" rtl="0" algn="l">
                        <a:lnSpc>
                          <a:spcPct val="115000"/>
                        </a:lnSpc>
                        <a:spcBef>
                          <a:spcPts val="0"/>
                        </a:spcBef>
                        <a:spcAft>
                          <a:spcPts val="0"/>
                        </a:spcAft>
                        <a:buNone/>
                      </a:pPr>
                      <a:r>
                        <a:rPr b="1" lang="en-US" sz="1200">
                          <a:solidFill>
                            <a:srgbClr val="FFFFFF"/>
                          </a:solidFill>
                          <a:latin typeface="Nunito"/>
                          <a:ea typeface="Nunito"/>
                          <a:cs typeface="Nunito"/>
                          <a:sym typeface="Nunito"/>
                        </a:rPr>
                        <a:t>Unit Cost/KP(Kshs)</a:t>
                      </a:r>
                      <a:endParaRPr b="1" sz="1200">
                        <a:solidFill>
                          <a:srgbClr val="FFFFFF"/>
                        </a:solidFill>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1C4587"/>
                    </a:solidFill>
                  </a:tcPr>
                </a:tc>
              </a:tr>
              <a:tr h="200025">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Vehicle Lease</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Vehicle and fuel cost</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Month</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90000</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1023</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r>
              <a:tr h="200025">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Systems Group</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Fixed cost per KP for each visit</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KP</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1000</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1000</a:t>
                      </a:r>
                      <a:endParaRPr sz="1200">
                        <a:latin typeface="Nunito"/>
                        <a:ea typeface="Nunito"/>
                        <a:cs typeface="Nunito"/>
                        <a:sym typeface="Nunito"/>
                      </a:endParaRPr>
                    </a:p>
                  </a:txBody>
                  <a:tcPr marT="19050" marB="19050" marR="28575" marL="28575" anchor="b"/>
                </a:tc>
              </a:tr>
              <a:tr h="314325">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Weights &amp; Measures</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First time calibration</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KP</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2400</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2400</a:t>
                      </a:r>
                      <a:endParaRPr sz="1200">
                        <a:latin typeface="Nunito"/>
                        <a:ea typeface="Nunito"/>
                        <a:cs typeface="Nunito"/>
                        <a:sym typeface="Nunito"/>
                      </a:endParaRPr>
                    </a:p>
                  </a:txBody>
                  <a:tcPr marT="19050" marB="19050" marR="28575" marL="28575" anchor="b"/>
                </a:tc>
              </a:tr>
              <a:tr h="314325">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Type 6 Technician</a:t>
                      </a:r>
                      <a:endParaRPr sz="1200">
                        <a:latin typeface="Nunito"/>
                        <a:ea typeface="Nunito"/>
                        <a:cs typeface="Nunito"/>
                        <a:sym typeface="Nunito"/>
                      </a:endParaRPr>
                    </a:p>
                  </a:txBody>
                  <a:tcPr marT="19050" marB="19050" marR="28575" marL="28575"/>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Hourly rate for a licensed technician</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Hour</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1500</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3000</a:t>
                      </a:r>
                      <a:endParaRPr sz="1200">
                        <a:latin typeface="Nunito"/>
                        <a:ea typeface="Nunito"/>
                        <a:cs typeface="Nunito"/>
                        <a:sym typeface="Nunito"/>
                      </a:endParaRPr>
                    </a:p>
                  </a:txBody>
                  <a:tcPr marT="19050" marB="19050" marR="28575" marL="28575" anchor="b"/>
                </a:tc>
              </a:tr>
              <a:tr h="200025">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KNK Staff Cost</a:t>
                      </a:r>
                      <a:endParaRPr sz="1200">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Month</a:t>
                      </a:r>
                      <a:endParaRPr sz="1200">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Month</a:t>
                      </a:r>
                      <a:endParaRPr sz="1200">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160000</a:t>
                      </a:r>
                      <a:endParaRPr sz="1200">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1818</a:t>
                      </a:r>
                      <a:endParaRPr sz="1200">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US" sz="1200">
                          <a:latin typeface="Nunito"/>
                          <a:ea typeface="Nunito"/>
                          <a:cs typeface="Nunito"/>
                          <a:sym typeface="Nunito"/>
                        </a:rPr>
                        <a:t>Sub Total</a:t>
                      </a:r>
                      <a:endParaRPr b="1"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US" sz="1200">
                          <a:latin typeface="Nunito"/>
                          <a:ea typeface="Nunito"/>
                          <a:cs typeface="Nunito"/>
                          <a:sym typeface="Nunito"/>
                        </a:rPr>
                        <a:t>9241</a:t>
                      </a:r>
                      <a:endParaRPr b="1"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r>
            </a:tbl>
          </a:graphicData>
        </a:graphic>
      </p:graphicFrame>
      <p:graphicFrame>
        <p:nvGraphicFramePr>
          <p:cNvPr id="221" name="Google Shape;221;p25"/>
          <p:cNvGraphicFramePr/>
          <p:nvPr/>
        </p:nvGraphicFramePr>
        <p:xfrm>
          <a:off x="8123863" y="4329975"/>
          <a:ext cx="3000000" cy="3000000"/>
        </p:xfrm>
        <a:graphic>
          <a:graphicData uri="http://schemas.openxmlformats.org/drawingml/2006/table">
            <a:tbl>
              <a:tblPr>
                <a:noFill/>
                <a:tableStyleId>{D300E0CC-7766-4154-8A8C-86F0B758010B}</a:tableStyleId>
              </a:tblPr>
              <a:tblGrid>
                <a:gridCol w="1621775"/>
                <a:gridCol w="1004850"/>
                <a:gridCol w="1193925"/>
              </a:tblGrid>
              <a:tr h="323850">
                <a:tc>
                  <a:txBody>
                    <a:bodyPr/>
                    <a:lstStyle/>
                    <a:p>
                      <a:pPr indent="0" lvl="0" marL="0" rtl="0" algn="l">
                        <a:lnSpc>
                          <a:spcPct val="115000"/>
                        </a:lnSpc>
                        <a:spcBef>
                          <a:spcPts val="0"/>
                        </a:spcBef>
                        <a:spcAft>
                          <a:spcPts val="0"/>
                        </a:spcAft>
                        <a:buNone/>
                      </a:pPr>
                      <a:r>
                        <a:rPr b="1" lang="en-US" sz="1200">
                          <a:solidFill>
                            <a:srgbClr val="FFFFFF"/>
                          </a:solidFill>
                          <a:latin typeface="Nunito"/>
                          <a:ea typeface="Nunito"/>
                          <a:cs typeface="Nunito"/>
                          <a:sym typeface="Nunito"/>
                        </a:rPr>
                        <a:t>Item</a:t>
                      </a:r>
                      <a:endParaRPr b="1" sz="1200">
                        <a:solidFill>
                          <a:srgbClr val="FFFFFF"/>
                        </a:solidFill>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1C4587"/>
                    </a:solidFill>
                  </a:tcPr>
                </a:tc>
                <a:tc>
                  <a:txBody>
                    <a:bodyPr/>
                    <a:lstStyle/>
                    <a:p>
                      <a:pPr indent="0" lvl="0" marL="0" rtl="0" algn="l">
                        <a:lnSpc>
                          <a:spcPct val="115000"/>
                        </a:lnSpc>
                        <a:spcBef>
                          <a:spcPts val="0"/>
                        </a:spcBef>
                        <a:spcAft>
                          <a:spcPts val="0"/>
                        </a:spcAft>
                        <a:buNone/>
                      </a:pPr>
                      <a:r>
                        <a:rPr b="1" lang="en-US" sz="1200">
                          <a:solidFill>
                            <a:srgbClr val="FFFFFF"/>
                          </a:solidFill>
                          <a:latin typeface="Nunito"/>
                          <a:ea typeface="Nunito"/>
                          <a:cs typeface="Nunito"/>
                          <a:sym typeface="Nunito"/>
                        </a:rPr>
                        <a:t>Qty</a:t>
                      </a:r>
                      <a:endParaRPr b="1" sz="1200">
                        <a:solidFill>
                          <a:srgbClr val="FFFFFF"/>
                        </a:solidFill>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1C4587"/>
                    </a:solidFill>
                  </a:tcPr>
                </a:tc>
                <a:tc>
                  <a:txBody>
                    <a:bodyPr/>
                    <a:lstStyle/>
                    <a:p>
                      <a:pPr indent="0" lvl="0" marL="0" rtl="0" algn="l">
                        <a:lnSpc>
                          <a:spcPct val="115000"/>
                        </a:lnSpc>
                        <a:spcBef>
                          <a:spcPts val="0"/>
                        </a:spcBef>
                        <a:spcAft>
                          <a:spcPts val="0"/>
                        </a:spcAft>
                        <a:buNone/>
                      </a:pPr>
                      <a:r>
                        <a:rPr b="1" lang="en-US" sz="1200">
                          <a:solidFill>
                            <a:srgbClr val="FFFFFF"/>
                          </a:solidFill>
                          <a:latin typeface="Nunito"/>
                          <a:ea typeface="Nunito"/>
                          <a:cs typeface="Nunito"/>
                          <a:sym typeface="Nunito"/>
                        </a:rPr>
                        <a:t>Cost (Kshs)</a:t>
                      </a:r>
                      <a:endParaRPr b="1" sz="1200">
                        <a:solidFill>
                          <a:srgbClr val="FFFFFF"/>
                        </a:solidFill>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solidFill>
                      <a:srgbClr val="1C4587"/>
                    </a:solidFill>
                  </a:tcPr>
                </a:tc>
              </a:tr>
              <a:tr h="314325">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6 month verification</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234</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2162373</a:t>
                      </a:r>
                      <a:endParaRPr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tcPr>
                </a:tc>
              </a:tr>
              <a:tr h="200025">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New KPs</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25</a:t>
                      </a:r>
                      <a:endParaRPr sz="1200">
                        <a:latin typeface="Nunito"/>
                        <a:ea typeface="Nunito"/>
                        <a:cs typeface="Nunito"/>
                        <a:sym typeface="Nunito"/>
                      </a:endParaRPr>
                    </a:p>
                  </a:txBody>
                  <a:tcPr marT="19050" marB="19050" marR="28575" marL="28575" anchor="b"/>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231023</a:t>
                      </a:r>
                      <a:endParaRPr sz="1200">
                        <a:latin typeface="Nunito"/>
                        <a:ea typeface="Nunito"/>
                        <a:cs typeface="Nunito"/>
                        <a:sym typeface="Nunito"/>
                      </a:endParaRPr>
                    </a:p>
                  </a:txBody>
                  <a:tcPr marT="19050" marB="19050" marR="28575" marL="28575" anchor="b"/>
                </a:tc>
              </a:tr>
              <a:tr h="200025">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Maintenance KPs</a:t>
                      </a:r>
                      <a:endParaRPr sz="1200">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10</a:t>
                      </a:r>
                      <a:endParaRPr sz="1200">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200">
                          <a:latin typeface="Nunito"/>
                          <a:ea typeface="Nunito"/>
                          <a:cs typeface="Nunito"/>
                          <a:sym typeface="Nunito"/>
                        </a:rPr>
                        <a:t>92409</a:t>
                      </a:r>
                      <a:endParaRPr sz="1200">
                        <a:latin typeface="Nunito"/>
                        <a:ea typeface="Nunito"/>
                        <a:cs typeface="Nunito"/>
                        <a:sym typeface="Nunito"/>
                      </a:endParaRPr>
                    </a:p>
                  </a:txBody>
                  <a:tcPr marT="19050" marB="19050" marR="28575" marL="28575" anchor="b">
                    <a:lnB cap="flat" cmpd="sng" w="9475">
                      <a:solidFill>
                        <a:srgbClr val="000000"/>
                      </a:solidFill>
                      <a:prstDash val="solid"/>
                      <a:round/>
                      <a:headEnd len="sm" w="sm" type="none"/>
                      <a:tailEnd len="sm" w="sm" type="none"/>
                    </a:lnB>
                  </a:tcPr>
                </a:tc>
              </a:tr>
              <a:tr h="251450">
                <a:tc>
                  <a:txBody>
                    <a:bodyPr/>
                    <a:lstStyle/>
                    <a:p>
                      <a:pPr indent="0" lvl="0" marL="0" rtl="0" algn="l">
                        <a:lnSpc>
                          <a:spcPct val="115000"/>
                        </a:lnSpc>
                        <a:spcBef>
                          <a:spcPts val="0"/>
                        </a:spcBef>
                        <a:spcAft>
                          <a:spcPts val="0"/>
                        </a:spcAft>
                        <a:buNone/>
                      </a:pPr>
                      <a:r>
                        <a:rPr b="1" lang="en-US" sz="1200">
                          <a:latin typeface="Nunito"/>
                          <a:ea typeface="Nunito"/>
                          <a:cs typeface="Nunito"/>
                          <a:sym typeface="Nunito"/>
                        </a:rPr>
                        <a:t>Total</a:t>
                      </a:r>
                      <a:endParaRPr b="1"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solidFill>
                      <a:srgbClr val="FFFF00"/>
                    </a:solidFill>
                  </a:tcPr>
                </a:tc>
                <a:tc>
                  <a:txBody>
                    <a:bodyPr/>
                    <a:lstStyle/>
                    <a:p>
                      <a:pPr indent="0" lvl="0" marL="0" rtl="0" algn="l">
                        <a:spcBef>
                          <a:spcPts val="0"/>
                        </a:spcBef>
                        <a:spcAft>
                          <a:spcPts val="0"/>
                        </a:spcAft>
                        <a:buNone/>
                      </a:pPr>
                      <a:r>
                        <a:t/>
                      </a:r>
                      <a:endParaRPr b="1"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solidFill>
                      <a:srgbClr val="FFFF00"/>
                    </a:solidFill>
                  </a:tcPr>
                </a:tc>
                <a:tc>
                  <a:txBody>
                    <a:bodyPr/>
                    <a:lstStyle/>
                    <a:p>
                      <a:pPr indent="0" lvl="0" marL="0" rtl="0" algn="l">
                        <a:lnSpc>
                          <a:spcPct val="115000"/>
                        </a:lnSpc>
                        <a:spcBef>
                          <a:spcPts val="0"/>
                        </a:spcBef>
                        <a:spcAft>
                          <a:spcPts val="0"/>
                        </a:spcAft>
                        <a:buNone/>
                      </a:pPr>
                      <a:r>
                        <a:rPr b="1" lang="en-US" sz="1200">
                          <a:latin typeface="Nunito"/>
                          <a:ea typeface="Nunito"/>
                          <a:cs typeface="Nunito"/>
                          <a:sym typeface="Nunito"/>
                        </a:rPr>
                        <a:t>2485805</a:t>
                      </a:r>
                      <a:endParaRPr b="1" sz="1200">
                        <a:latin typeface="Nunito"/>
                        <a:ea typeface="Nunito"/>
                        <a:cs typeface="Nunito"/>
                        <a:sym typeface="Nunito"/>
                      </a:endParaRPr>
                    </a:p>
                  </a:txBody>
                  <a:tcPr marT="19050" marB="19050" marR="28575" marL="28575" anchor="b">
                    <a:lnT cap="flat" cmpd="sng" w="9475">
                      <a:solidFill>
                        <a:srgbClr val="000000"/>
                      </a:solidFill>
                      <a:prstDash val="solid"/>
                      <a:round/>
                      <a:headEnd len="sm" w="sm" type="none"/>
                      <a:tailEnd len="sm" w="sm" type="none"/>
                    </a:lnT>
                    <a:solidFill>
                      <a:srgbClr val="FFFF00"/>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6"/>
          <p:cNvSpPr txBox="1"/>
          <p:nvPr>
            <p:ph type="title"/>
          </p:nvPr>
        </p:nvSpPr>
        <p:spPr>
          <a:xfrm>
            <a:off x="1161000" y="71868"/>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Resources/KOKOpoint</a:t>
            </a:r>
            <a:endParaRPr/>
          </a:p>
        </p:txBody>
      </p:sp>
      <p:sp>
        <p:nvSpPr>
          <p:cNvPr id="228" name="Google Shape;228;p26"/>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29" name="Google Shape;229;p26"/>
          <p:cNvPicPr preferRelativeResize="0"/>
          <p:nvPr/>
        </p:nvPicPr>
        <p:blipFill>
          <a:blip r:embed="rId3">
            <a:alphaModFix/>
          </a:blip>
          <a:stretch>
            <a:fillRect/>
          </a:stretch>
        </p:blipFill>
        <p:spPr>
          <a:xfrm>
            <a:off x="212100" y="1107701"/>
            <a:ext cx="2018301" cy="2018301"/>
          </a:xfrm>
          <a:prstGeom prst="rect">
            <a:avLst/>
          </a:prstGeom>
          <a:noFill/>
          <a:ln>
            <a:noFill/>
          </a:ln>
        </p:spPr>
      </p:pic>
      <p:sp>
        <p:nvSpPr>
          <p:cNvPr id="230" name="Google Shape;230;p26"/>
          <p:cNvSpPr txBox="1"/>
          <p:nvPr/>
        </p:nvSpPr>
        <p:spPr>
          <a:xfrm>
            <a:off x="182275" y="3245350"/>
            <a:ext cx="3520500" cy="23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Nunito"/>
                <a:ea typeface="Nunito"/>
                <a:cs typeface="Nunito"/>
                <a:sym typeface="Nunito"/>
              </a:rPr>
              <a:t>KOKO						</a:t>
            </a:r>
            <a:endParaRPr b="1"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Calibration Technician x1	</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Deployment Technician x1</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Driver x1</a:t>
            </a:r>
            <a:endParaRPr sz="1200">
              <a:latin typeface="Nunito"/>
              <a:ea typeface="Nunito"/>
              <a:cs typeface="Nunito"/>
              <a:sym typeface="Nunito"/>
            </a:endParaRPr>
          </a:p>
          <a:p>
            <a:pPr indent="0" lvl="0" marL="0" rtl="0" algn="l">
              <a:spcBef>
                <a:spcPts val="0"/>
              </a:spcBef>
              <a:spcAft>
                <a:spcPts val="0"/>
              </a:spcAft>
              <a:buNone/>
            </a:pPr>
            <a:r>
              <a:t/>
            </a:r>
            <a:endParaRPr b="1" sz="1200">
              <a:latin typeface="Nunito"/>
              <a:ea typeface="Nunito"/>
              <a:cs typeface="Nunito"/>
              <a:sym typeface="Nunito"/>
            </a:endParaRPr>
          </a:p>
          <a:p>
            <a:pPr indent="0" lvl="0" marL="0" rtl="0" algn="l">
              <a:spcBef>
                <a:spcPts val="0"/>
              </a:spcBef>
              <a:spcAft>
                <a:spcPts val="0"/>
              </a:spcAft>
              <a:buNone/>
            </a:pPr>
            <a:r>
              <a:rPr b="1" lang="en-US" sz="1200">
                <a:latin typeface="Nunito"/>
                <a:ea typeface="Nunito"/>
                <a:cs typeface="Nunito"/>
                <a:sym typeface="Nunito"/>
              </a:rPr>
              <a:t>Systems Group</a:t>
            </a:r>
            <a:endParaRPr b="1"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Type 6 Technician x1</a:t>
            </a:r>
            <a:endParaRPr sz="1200">
              <a:latin typeface="Nunito"/>
              <a:ea typeface="Nunito"/>
              <a:cs typeface="Nunito"/>
              <a:sym typeface="Nunito"/>
            </a:endParaRPr>
          </a:p>
          <a:p>
            <a:pPr indent="0" lvl="0" marL="0" rtl="0" algn="l">
              <a:spcBef>
                <a:spcPts val="0"/>
              </a:spcBef>
              <a:spcAft>
                <a:spcPts val="0"/>
              </a:spcAft>
              <a:buNone/>
            </a:pPr>
            <a:r>
              <a:t/>
            </a:r>
            <a:endParaRPr b="1" sz="1200">
              <a:latin typeface="Nunito"/>
              <a:ea typeface="Nunito"/>
              <a:cs typeface="Nunito"/>
              <a:sym typeface="Nunito"/>
            </a:endParaRPr>
          </a:p>
          <a:p>
            <a:pPr indent="0" lvl="0" marL="0" rtl="0" algn="l">
              <a:spcBef>
                <a:spcPts val="0"/>
              </a:spcBef>
              <a:spcAft>
                <a:spcPts val="0"/>
              </a:spcAft>
              <a:buNone/>
            </a:pPr>
            <a:r>
              <a:rPr b="1" lang="en-US" sz="1200">
                <a:latin typeface="Nunito"/>
                <a:ea typeface="Nunito"/>
                <a:cs typeface="Nunito"/>
                <a:sym typeface="Nunito"/>
              </a:rPr>
              <a:t>Weights &amp; Measures</a:t>
            </a:r>
            <a:endParaRPr b="1"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W&amp;M Technician x1</a:t>
            </a:r>
            <a:endParaRPr sz="1200">
              <a:latin typeface="Nunito"/>
              <a:ea typeface="Nunito"/>
              <a:cs typeface="Nunito"/>
              <a:sym typeface="Nunito"/>
            </a:endParaRPr>
          </a:p>
        </p:txBody>
      </p:sp>
      <p:sp>
        <p:nvSpPr>
          <p:cNvPr id="231" name="Google Shape;231;p26"/>
          <p:cNvSpPr txBox="1"/>
          <p:nvPr/>
        </p:nvSpPr>
        <p:spPr>
          <a:xfrm>
            <a:off x="4855550" y="3245350"/>
            <a:ext cx="2727300" cy="23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Nunito"/>
                <a:ea typeface="Nunito"/>
                <a:cs typeface="Nunito"/>
                <a:sym typeface="Nunito"/>
              </a:rPr>
              <a:t>Vehicles </a:t>
            </a:r>
            <a:endParaRPr b="1"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Toyota Probox x3 or</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Toyota Noah x 2 or</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US" sz="1200">
                <a:latin typeface="Nunito"/>
                <a:ea typeface="Nunito"/>
                <a:cs typeface="Nunito"/>
                <a:sym typeface="Nunito"/>
              </a:rPr>
              <a:t>Van x1</a:t>
            </a:r>
            <a:endParaRPr sz="1200">
              <a:latin typeface="Nunito"/>
              <a:ea typeface="Nunito"/>
              <a:cs typeface="Nunito"/>
              <a:sym typeface="Nunito"/>
            </a:endParaRPr>
          </a:p>
        </p:txBody>
      </p:sp>
      <p:pic>
        <p:nvPicPr>
          <p:cNvPr id="232" name="Google Shape;232;p26"/>
          <p:cNvPicPr preferRelativeResize="0"/>
          <p:nvPr/>
        </p:nvPicPr>
        <p:blipFill rotWithShape="1">
          <a:blip r:embed="rId4">
            <a:alphaModFix/>
          </a:blip>
          <a:srcRect b="20607" l="0" r="0" t="24468"/>
          <a:stretch/>
        </p:blipFill>
        <p:spPr>
          <a:xfrm>
            <a:off x="4855550" y="1367913"/>
            <a:ext cx="2727200" cy="1497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descr="KY.jpg" id="237" name="Google Shape;237;p27"/>
          <p:cNvPicPr preferRelativeResize="0"/>
          <p:nvPr/>
        </p:nvPicPr>
        <p:blipFill rotWithShape="1">
          <a:blip r:embed="rId3">
            <a:alphaModFix/>
          </a:blip>
          <a:srcRect b="0" l="0" r="0" t="0"/>
          <a:stretch/>
        </p:blipFill>
        <p:spPr>
          <a:xfrm>
            <a:off x="0" y="0"/>
            <a:ext cx="12191999" cy="6857647"/>
          </a:xfrm>
          <a:prstGeom prst="rect">
            <a:avLst/>
          </a:prstGeom>
          <a:noFill/>
          <a:ln>
            <a:noFill/>
          </a:ln>
        </p:spPr>
      </p:pic>
      <p:sp>
        <p:nvSpPr>
          <p:cNvPr id="238" name="Google Shape;238;p27"/>
          <p:cNvSpPr txBox="1"/>
          <p:nvPr>
            <p:ph type="title"/>
          </p:nvPr>
        </p:nvSpPr>
        <p:spPr>
          <a:xfrm>
            <a:off x="6197600" y="3360198"/>
            <a:ext cx="3602100" cy="591000"/>
          </a:xfrm>
          <a:prstGeom prst="rect">
            <a:avLst/>
          </a:prstGeom>
          <a:noFill/>
          <a:ln>
            <a:noFill/>
          </a:ln>
        </p:spPr>
        <p:txBody>
          <a:bodyPr anchorCtr="0" anchor="ctr" bIns="0" lIns="0" spcFirstLastPara="1" rIns="0" wrap="square" tIns="0">
            <a:noAutofit/>
          </a:bodyPr>
          <a:lstStyle/>
          <a:p>
            <a:pPr indent="0" lvl="0" marL="13566" rtl="0" algn="l">
              <a:lnSpc>
                <a:spcPct val="90000"/>
              </a:lnSpc>
              <a:spcBef>
                <a:spcPts val="0"/>
              </a:spcBef>
              <a:spcAft>
                <a:spcPts val="0"/>
              </a:spcAft>
              <a:buClr>
                <a:srgbClr val="1FE6FC"/>
              </a:buClr>
              <a:buSzPts val="4267"/>
              <a:buFont typeface="Arial"/>
              <a:buNone/>
            </a:pPr>
            <a:r>
              <a:rPr lang="en-US" sz="4267">
                <a:solidFill>
                  <a:srgbClr val="1FE6FC"/>
                </a:solidFill>
              </a:rPr>
              <a:t>Thank you</a:t>
            </a:r>
            <a:endParaRPr sz="4267">
              <a:solidFill>
                <a:srgbClr val="1FE6FC"/>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